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2" r:id="rId1"/>
  </p:sldMasterIdLst>
  <p:notesMasterIdLst>
    <p:notesMasterId r:id="rId15"/>
  </p:notesMasterIdLst>
  <p:handoutMasterIdLst>
    <p:handoutMasterId r:id="rId16"/>
  </p:handoutMasterIdLst>
  <p:sldIdLst>
    <p:sldId id="256" r:id="rId2"/>
    <p:sldId id="257" r:id="rId3"/>
    <p:sldId id="258" r:id="rId4"/>
    <p:sldId id="259" r:id="rId5"/>
    <p:sldId id="261" r:id="rId6"/>
    <p:sldId id="271" r:id="rId7"/>
    <p:sldId id="272" r:id="rId8"/>
    <p:sldId id="260" r:id="rId9"/>
    <p:sldId id="262" r:id="rId10"/>
    <p:sldId id="268" r:id="rId11"/>
    <p:sldId id="270" r:id="rId12"/>
    <p:sldId id="263" r:id="rId13"/>
    <p:sldId id="267" r:id="rId14"/>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9ECD07-3A3B-22FA-2F7C-BF816253C7A0}" v="667" dt="2024-09-27T13:42:50.352"/>
    <p1510:client id="{8573AAF2-01D9-7BAB-899A-776F5780CAB6}" v="23" dt="2024-09-27T13:55:52.1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5"/>
    <p:restoredTop sz="94608"/>
  </p:normalViewPr>
  <p:slideViewPr>
    <p:cSldViewPr snapToGrid="0">
      <p:cViewPr varScale="1">
        <p:scale>
          <a:sx n="99" d="100"/>
          <a:sy n="99" d="100"/>
        </p:scale>
        <p:origin x="472" y="-56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59843F-3550-46F9-BE32-4613AA87F55F}"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0CABC585-DFF0-43F4-BAA9-9DD92E3E5F52}">
      <dgm:prSet/>
      <dgm:spPr/>
      <dgm:t>
        <a:bodyPr/>
        <a:lstStyle/>
        <a:p>
          <a:r>
            <a:rPr lang="en-US" b="1"/>
            <a:t>Automated Data Analysis &amp; Insights</a:t>
          </a:r>
          <a:r>
            <a:rPr lang="en-US"/>
            <a:t>: Quickly generate insights from CRM data without manual intervention.</a:t>
          </a:r>
        </a:p>
      </dgm:t>
    </dgm:pt>
    <dgm:pt modelId="{C9A1FD46-7CFE-41D0-B762-841018EA5B66}" type="parTrans" cxnId="{53379442-DCF2-4CA2-95E6-2F87163463D2}">
      <dgm:prSet/>
      <dgm:spPr/>
      <dgm:t>
        <a:bodyPr/>
        <a:lstStyle/>
        <a:p>
          <a:endParaRPr lang="en-US"/>
        </a:p>
      </dgm:t>
    </dgm:pt>
    <dgm:pt modelId="{F5312C2F-4696-40E0-9FD5-C5F136318ABB}" type="sibTrans" cxnId="{53379442-DCF2-4CA2-95E6-2F87163463D2}">
      <dgm:prSet phldrT="1" phldr="0"/>
      <dgm:spPr/>
      <dgm:t>
        <a:bodyPr/>
        <a:lstStyle/>
        <a:p>
          <a:r>
            <a:rPr lang="en-US"/>
            <a:t>1</a:t>
          </a:r>
        </a:p>
      </dgm:t>
    </dgm:pt>
    <dgm:pt modelId="{E22662CB-5E5F-463A-829C-A8133724C2F8}">
      <dgm:prSet/>
      <dgm:spPr/>
      <dgm:t>
        <a:bodyPr/>
        <a:lstStyle/>
        <a:p>
          <a:r>
            <a:rPr lang="en-US" b="1"/>
            <a:t>Enhanced Customer Interaction</a:t>
          </a:r>
          <a:r>
            <a:rPr lang="en-US"/>
            <a:t>: Provide personalized responses to customer queries, improving satisfaction.</a:t>
          </a:r>
        </a:p>
      </dgm:t>
    </dgm:pt>
    <dgm:pt modelId="{98920AE7-67E3-4FAD-9A57-AAF97972DCA3}" type="parTrans" cxnId="{58F200D0-CE86-4657-9CBB-9ED921A18381}">
      <dgm:prSet/>
      <dgm:spPr/>
      <dgm:t>
        <a:bodyPr/>
        <a:lstStyle/>
        <a:p>
          <a:endParaRPr lang="en-US"/>
        </a:p>
      </dgm:t>
    </dgm:pt>
    <dgm:pt modelId="{CBCE03DF-34E1-4FF2-98E2-06770FA99548}" type="sibTrans" cxnId="{58F200D0-CE86-4657-9CBB-9ED921A18381}">
      <dgm:prSet phldrT="2" phldr="0"/>
      <dgm:spPr/>
      <dgm:t>
        <a:bodyPr/>
        <a:lstStyle/>
        <a:p>
          <a:r>
            <a:rPr lang="en-US"/>
            <a:t>2</a:t>
          </a:r>
        </a:p>
      </dgm:t>
    </dgm:pt>
    <dgm:pt modelId="{8F0EFF48-3B76-4A62-9DC2-D50DFBE0A787}">
      <dgm:prSet/>
      <dgm:spPr/>
      <dgm:t>
        <a:bodyPr/>
        <a:lstStyle/>
        <a:p>
          <a:r>
            <a:rPr lang="en-US" b="1" dirty="0"/>
            <a:t>Reduced Developer Dependency</a:t>
          </a:r>
          <a:r>
            <a:rPr lang="en-US" dirty="0"/>
            <a:t>: Business users can interact with CRM data without technical support, saving time and cost.</a:t>
          </a:r>
        </a:p>
      </dgm:t>
    </dgm:pt>
    <dgm:pt modelId="{94E7504A-F8CD-44EC-841C-14E640A766DB}" type="parTrans" cxnId="{264F2052-EE2A-4418-B874-135D97704B04}">
      <dgm:prSet/>
      <dgm:spPr/>
      <dgm:t>
        <a:bodyPr/>
        <a:lstStyle/>
        <a:p>
          <a:endParaRPr lang="en-US"/>
        </a:p>
      </dgm:t>
    </dgm:pt>
    <dgm:pt modelId="{7F9A325C-0EA7-414E-B66D-A1B3D9F8E0BF}" type="sibTrans" cxnId="{264F2052-EE2A-4418-B874-135D97704B04}">
      <dgm:prSet phldrT="3" phldr="0"/>
      <dgm:spPr/>
      <dgm:t>
        <a:bodyPr/>
        <a:lstStyle/>
        <a:p>
          <a:r>
            <a:rPr lang="en-US"/>
            <a:t>3</a:t>
          </a:r>
        </a:p>
      </dgm:t>
    </dgm:pt>
    <dgm:pt modelId="{C0FF057B-771F-47CA-A2CC-21736CBD46EA}">
      <dgm:prSet/>
      <dgm:spPr/>
      <dgm:t>
        <a:bodyPr/>
        <a:lstStyle/>
        <a:p>
          <a:r>
            <a:rPr lang="en-US" b="1"/>
            <a:t>Improved Decision-Making</a:t>
          </a:r>
          <a:r>
            <a:rPr lang="en-US"/>
            <a:t>: Real-time data access and visualization help managers make informed decisions.</a:t>
          </a:r>
        </a:p>
      </dgm:t>
    </dgm:pt>
    <dgm:pt modelId="{9509CD98-4C73-4CBF-8B66-1A92B080AD90}" type="parTrans" cxnId="{E17E984A-842F-4ECF-A19D-B40D2B37B53B}">
      <dgm:prSet/>
      <dgm:spPr/>
      <dgm:t>
        <a:bodyPr/>
        <a:lstStyle/>
        <a:p>
          <a:endParaRPr lang="en-US"/>
        </a:p>
      </dgm:t>
    </dgm:pt>
    <dgm:pt modelId="{84BC3327-B92E-445F-A6A1-EC3754A36324}" type="sibTrans" cxnId="{E17E984A-842F-4ECF-A19D-B40D2B37B53B}">
      <dgm:prSet phldrT="4" phldr="0"/>
      <dgm:spPr/>
      <dgm:t>
        <a:bodyPr/>
        <a:lstStyle/>
        <a:p>
          <a:r>
            <a:rPr lang="en-US"/>
            <a:t>4</a:t>
          </a:r>
        </a:p>
      </dgm:t>
    </dgm:pt>
    <dgm:pt modelId="{79C03113-5376-4214-9CE6-E5A7E9200FC7}">
      <dgm:prSet/>
      <dgm:spPr/>
      <dgm:t>
        <a:bodyPr/>
        <a:lstStyle/>
        <a:p>
          <a:r>
            <a:rPr lang="en-US" b="1"/>
            <a:t>Personalization at Scale:</a:t>
          </a:r>
          <a:r>
            <a:rPr lang="en-US"/>
            <a:t> Tailors customer interactions and experiences based on individual preferences and behaviors.</a:t>
          </a:r>
        </a:p>
      </dgm:t>
    </dgm:pt>
    <dgm:pt modelId="{8EB4E1CB-F136-40B9-B5B5-39E98DB72FEE}" type="parTrans" cxnId="{192E1E15-97A4-4467-AC2C-B387ADC19707}">
      <dgm:prSet/>
      <dgm:spPr/>
      <dgm:t>
        <a:bodyPr/>
        <a:lstStyle/>
        <a:p>
          <a:endParaRPr lang="en-US"/>
        </a:p>
      </dgm:t>
    </dgm:pt>
    <dgm:pt modelId="{64B02FA8-E9C0-485E-99AB-053D09A66F18}" type="sibTrans" cxnId="{192E1E15-97A4-4467-AC2C-B387ADC19707}">
      <dgm:prSet phldrT="5" phldr="0"/>
      <dgm:spPr/>
      <dgm:t>
        <a:bodyPr/>
        <a:lstStyle/>
        <a:p>
          <a:r>
            <a:rPr lang="en-US"/>
            <a:t>5</a:t>
          </a:r>
          <a:endParaRPr lang="en-US" dirty="0"/>
        </a:p>
      </dgm:t>
    </dgm:pt>
    <dgm:pt modelId="{536C45B0-5BCF-42F9-B06C-B903DA882FBE}">
      <dgm:prSet/>
      <dgm:spPr/>
      <dgm:t>
        <a:bodyPr/>
        <a:lstStyle/>
        <a:p>
          <a:r>
            <a:rPr lang="en-US" b="1" dirty="0"/>
            <a:t>Operational Efficiency:</a:t>
          </a:r>
          <a:r>
            <a:rPr lang="en-US" dirty="0"/>
            <a:t> Automates repetitive tasks, freeing up resources for strategic initiatives.</a:t>
          </a:r>
        </a:p>
      </dgm:t>
    </dgm:pt>
    <dgm:pt modelId="{CD3802D7-357F-4ED6-8FEA-1300B38A5B53}" type="parTrans" cxnId="{03E5CF87-3321-4EA0-8189-65BDA4F32904}">
      <dgm:prSet/>
      <dgm:spPr/>
      <dgm:t>
        <a:bodyPr/>
        <a:lstStyle/>
        <a:p>
          <a:endParaRPr lang="en-US"/>
        </a:p>
      </dgm:t>
    </dgm:pt>
    <dgm:pt modelId="{644224D3-5A05-4FA2-8EE3-60BFEAE2659A}" type="sibTrans" cxnId="{03E5CF87-3321-4EA0-8189-65BDA4F32904}">
      <dgm:prSet phldrT="6" phldr="0"/>
      <dgm:spPr/>
      <dgm:t>
        <a:bodyPr/>
        <a:lstStyle/>
        <a:p>
          <a:r>
            <a:rPr lang="en-US"/>
            <a:t>6</a:t>
          </a:r>
        </a:p>
      </dgm:t>
    </dgm:pt>
    <dgm:pt modelId="{6C97AD3E-02D3-403B-A9A1-797AF0A633BD}">
      <dgm:prSet/>
      <dgm:spPr/>
      <dgm:t>
        <a:bodyPr/>
        <a:lstStyle/>
        <a:p>
          <a:r>
            <a:rPr lang="en-US" b="1" dirty="0"/>
            <a:t>Real-time Analytics:</a:t>
          </a:r>
          <a:r>
            <a:rPr lang="en-US" dirty="0"/>
            <a:t> Provides instant insights and reporting, enabling timely decision-making</a:t>
          </a:r>
        </a:p>
      </dgm:t>
    </dgm:pt>
    <dgm:pt modelId="{D869B0A8-FCFE-471B-BCFE-423A2874F290}" type="parTrans" cxnId="{27A40AA3-898A-4960-AD2E-A4E1828A15E8}">
      <dgm:prSet/>
      <dgm:spPr/>
      <dgm:t>
        <a:bodyPr/>
        <a:lstStyle/>
        <a:p>
          <a:endParaRPr lang="en-US"/>
        </a:p>
      </dgm:t>
    </dgm:pt>
    <dgm:pt modelId="{A0AC519E-B79D-4EC1-BC90-1787B50625E1}" type="sibTrans" cxnId="{27A40AA3-898A-4960-AD2E-A4E1828A15E8}">
      <dgm:prSet phldrT="7" phldr="0"/>
      <dgm:spPr/>
      <dgm:t>
        <a:bodyPr/>
        <a:lstStyle/>
        <a:p>
          <a:r>
            <a:rPr lang="en-US"/>
            <a:t>7</a:t>
          </a:r>
        </a:p>
      </dgm:t>
    </dgm:pt>
    <dgm:pt modelId="{8269BB04-24A4-644D-B286-45F17CA32895}">
      <dgm:prSet/>
      <dgm:spPr/>
      <dgm:t>
        <a:bodyPr/>
        <a:lstStyle/>
        <a:p>
          <a:r>
            <a:rPr lang="en-US" b="1" dirty="0"/>
            <a:t>Efficient Reporting</a:t>
          </a:r>
          <a:r>
            <a:rPr lang="en-US" dirty="0"/>
            <a:t>: Automatically generate customized reports based on user needs and requirements.</a:t>
          </a:r>
        </a:p>
      </dgm:t>
    </dgm:pt>
    <dgm:pt modelId="{23C8A407-CE65-C348-BE94-F90871A38A96}" type="parTrans" cxnId="{4C453638-8FE7-5B4C-A115-4CAB41E0FA29}">
      <dgm:prSet/>
      <dgm:spPr/>
      <dgm:t>
        <a:bodyPr/>
        <a:lstStyle/>
        <a:p>
          <a:endParaRPr lang="en-GB"/>
        </a:p>
      </dgm:t>
    </dgm:pt>
    <dgm:pt modelId="{E36EB290-DBDF-1544-A57D-59C7AEAA1324}" type="sibTrans" cxnId="{4C453638-8FE7-5B4C-A115-4CAB41E0FA29}">
      <dgm:prSet phldrT="8" phldr="0"/>
      <dgm:spPr/>
      <dgm:t>
        <a:bodyPr/>
        <a:lstStyle/>
        <a:p>
          <a:r>
            <a:rPr lang="en-GB"/>
            <a:t>8</a:t>
          </a:r>
        </a:p>
      </dgm:t>
    </dgm:pt>
    <dgm:pt modelId="{4E2B6C82-BC60-B049-B907-74792B1BCE15}">
      <dgm:prSet/>
      <dgm:spPr/>
      <dgm:t>
        <a:bodyPr/>
        <a:lstStyle/>
        <a:p>
          <a:r>
            <a:rPr lang="en-US" b="1" dirty="0">
              <a:latin typeface="Bembo"/>
            </a:rPr>
            <a:t>Cost</a:t>
          </a:r>
          <a:r>
            <a:rPr lang="en-US" b="1" dirty="0"/>
            <a:t> and Time Savings</a:t>
          </a:r>
          <a:r>
            <a:rPr lang="en-US" dirty="0"/>
            <a:t>: Streamlines routine tasks, allowing teams to focus on strategic activities.</a:t>
          </a:r>
        </a:p>
      </dgm:t>
    </dgm:pt>
    <dgm:pt modelId="{041D6DB8-C9CB-0E45-9C51-8F4317536731}" type="parTrans" cxnId="{F16684DB-45A4-A441-8A32-89C0C001B32D}">
      <dgm:prSet/>
      <dgm:spPr/>
      <dgm:t>
        <a:bodyPr/>
        <a:lstStyle/>
        <a:p>
          <a:endParaRPr lang="en-GB"/>
        </a:p>
      </dgm:t>
    </dgm:pt>
    <dgm:pt modelId="{4F1DEC27-118B-8043-8838-D46AEA914E38}" type="sibTrans" cxnId="{F16684DB-45A4-A441-8A32-89C0C001B32D}">
      <dgm:prSet phldrT="9" phldr="0"/>
      <dgm:spPr/>
      <dgm:t>
        <a:bodyPr/>
        <a:lstStyle/>
        <a:p>
          <a:r>
            <a:rPr lang="en-GB"/>
            <a:t>9</a:t>
          </a:r>
        </a:p>
      </dgm:t>
    </dgm:pt>
    <dgm:pt modelId="{9CF94BB8-17EA-E847-B97D-F4449F038EE4}">
      <dgm:prSet/>
      <dgm:spPr/>
      <dgm:t>
        <a:bodyPr/>
        <a:lstStyle/>
        <a:p>
          <a:r>
            <a:rPr lang="en-US" b="1" dirty="0">
              <a:latin typeface="Bembo"/>
            </a:rPr>
            <a:t>Data-Driven</a:t>
          </a:r>
          <a:r>
            <a:rPr lang="en-US" b="1" dirty="0"/>
            <a:t> Forecasting</a:t>
          </a:r>
          <a:r>
            <a:rPr lang="en-US" dirty="0"/>
            <a:t>: Better predict customer behavior and sales trends with advanced data models.</a:t>
          </a:r>
        </a:p>
      </dgm:t>
    </dgm:pt>
    <dgm:pt modelId="{B4C589CD-2C5A-714B-A9A7-3AD57A789CE8}" type="parTrans" cxnId="{318019EC-EE8C-6145-9EDE-48B4BEC2C3CC}">
      <dgm:prSet/>
      <dgm:spPr/>
      <dgm:t>
        <a:bodyPr/>
        <a:lstStyle/>
        <a:p>
          <a:endParaRPr lang="en-GB"/>
        </a:p>
      </dgm:t>
    </dgm:pt>
    <dgm:pt modelId="{9109B8A2-AADB-E045-B821-8A911747912B}" type="sibTrans" cxnId="{318019EC-EE8C-6145-9EDE-48B4BEC2C3CC}">
      <dgm:prSet phldrT="10" phldr="0"/>
      <dgm:spPr/>
      <dgm:t>
        <a:bodyPr/>
        <a:lstStyle/>
        <a:p>
          <a:r>
            <a:rPr lang="en-GB"/>
            <a:t>10</a:t>
          </a:r>
        </a:p>
      </dgm:t>
    </dgm:pt>
    <dgm:pt modelId="{05AE3571-2B61-9A45-8162-F16A001CF39A}">
      <dgm:prSet/>
      <dgm:spPr/>
      <dgm:t>
        <a:bodyPr/>
        <a:lstStyle/>
        <a:p>
          <a:r>
            <a:rPr lang="en-US" b="1" dirty="0"/>
            <a:t>Dynamic Data Visualization : </a:t>
          </a:r>
          <a:r>
            <a:rPr lang="en-US" dirty="0"/>
            <a:t>generate any kind of chart in seconds based on users need </a:t>
          </a:r>
        </a:p>
      </dgm:t>
    </dgm:pt>
    <dgm:pt modelId="{49AC10DC-7E65-8E4D-8D5D-FACAE3A8A958}" type="parTrans" cxnId="{36572952-2C95-394C-91F8-D4D822563C7E}">
      <dgm:prSet/>
      <dgm:spPr/>
      <dgm:t>
        <a:bodyPr/>
        <a:lstStyle/>
        <a:p>
          <a:endParaRPr lang="en-GB"/>
        </a:p>
      </dgm:t>
    </dgm:pt>
    <dgm:pt modelId="{D596ECF4-DA21-3842-B81D-7060F76D4A9F}" type="sibTrans" cxnId="{36572952-2C95-394C-91F8-D4D822563C7E}">
      <dgm:prSet phldrT="11" phldr="0"/>
      <dgm:spPr/>
      <dgm:t>
        <a:bodyPr/>
        <a:lstStyle/>
        <a:p>
          <a:endParaRPr lang="en-GB"/>
        </a:p>
      </dgm:t>
    </dgm:pt>
    <dgm:pt modelId="{E7AC95A8-4F86-9542-ABED-B51431950807}" type="pres">
      <dgm:prSet presAssocID="{2159843F-3550-46F9-BE32-4613AA87F55F}" presName="diagram" presStyleCnt="0">
        <dgm:presLayoutVars>
          <dgm:dir/>
          <dgm:resizeHandles val="exact"/>
        </dgm:presLayoutVars>
      </dgm:prSet>
      <dgm:spPr/>
    </dgm:pt>
    <dgm:pt modelId="{CD8A146B-2007-B74D-9F73-5D615A303938}" type="pres">
      <dgm:prSet presAssocID="{0CABC585-DFF0-43F4-BAA9-9DD92E3E5F52}" presName="node" presStyleLbl="node1" presStyleIdx="0" presStyleCnt="11">
        <dgm:presLayoutVars>
          <dgm:bulletEnabled val="1"/>
        </dgm:presLayoutVars>
      </dgm:prSet>
      <dgm:spPr/>
    </dgm:pt>
    <dgm:pt modelId="{E6B506AC-44E6-E747-92CD-E9FE77BB74B7}" type="pres">
      <dgm:prSet presAssocID="{F5312C2F-4696-40E0-9FD5-C5F136318ABB}" presName="sibTrans" presStyleLbl="sibTrans2D1" presStyleIdx="0" presStyleCnt="10"/>
      <dgm:spPr/>
    </dgm:pt>
    <dgm:pt modelId="{457A6E51-8114-0D42-A6A0-36288DE7FEEA}" type="pres">
      <dgm:prSet presAssocID="{F5312C2F-4696-40E0-9FD5-C5F136318ABB}" presName="connectorText" presStyleLbl="sibTrans2D1" presStyleIdx="0" presStyleCnt="10"/>
      <dgm:spPr/>
    </dgm:pt>
    <dgm:pt modelId="{A1A7610F-AACF-BD41-9955-9165AC3C634E}" type="pres">
      <dgm:prSet presAssocID="{E22662CB-5E5F-463A-829C-A8133724C2F8}" presName="node" presStyleLbl="node1" presStyleIdx="1" presStyleCnt="11">
        <dgm:presLayoutVars>
          <dgm:bulletEnabled val="1"/>
        </dgm:presLayoutVars>
      </dgm:prSet>
      <dgm:spPr/>
    </dgm:pt>
    <dgm:pt modelId="{7F2AD0C8-3BCC-294E-8754-3EB43F3815AF}" type="pres">
      <dgm:prSet presAssocID="{CBCE03DF-34E1-4FF2-98E2-06770FA99548}" presName="sibTrans" presStyleLbl="sibTrans2D1" presStyleIdx="1" presStyleCnt="10"/>
      <dgm:spPr/>
    </dgm:pt>
    <dgm:pt modelId="{273472E7-CEE1-9145-B468-224AFEC85E77}" type="pres">
      <dgm:prSet presAssocID="{CBCE03DF-34E1-4FF2-98E2-06770FA99548}" presName="connectorText" presStyleLbl="sibTrans2D1" presStyleIdx="1" presStyleCnt="10"/>
      <dgm:spPr/>
    </dgm:pt>
    <dgm:pt modelId="{2559CDE8-08A3-F940-AD69-13DC4C15175F}" type="pres">
      <dgm:prSet presAssocID="{8F0EFF48-3B76-4A62-9DC2-D50DFBE0A787}" presName="node" presStyleLbl="node1" presStyleIdx="2" presStyleCnt="11">
        <dgm:presLayoutVars>
          <dgm:bulletEnabled val="1"/>
        </dgm:presLayoutVars>
      </dgm:prSet>
      <dgm:spPr/>
    </dgm:pt>
    <dgm:pt modelId="{0B23C5BB-948B-3E44-8AE9-60152CA086BA}" type="pres">
      <dgm:prSet presAssocID="{7F9A325C-0EA7-414E-B66D-A1B3D9F8E0BF}" presName="sibTrans" presStyleLbl="sibTrans2D1" presStyleIdx="2" presStyleCnt="10"/>
      <dgm:spPr/>
    </dgm:pt>
    <dgm:pt modelId="{47712CE6-C49B-964A-A038-75B43F752B5B}" type="pres">
      <dgm:prSet presAssocID="{7F9A325C-0EA7-414E-B66D-A1B3D9F8E0BF}" presName="connectorText" presStyleLbl="sibTrans2D1" presStyleIdx="2" presStyleCnt="10"/>
      <dgm:spPr/>
    </dgm:pt>
    <dgm:pt modelId="{209BF179-FB08-4145-9BE1-280CEC9FA91A}" type="pres">
      <dgm:prSet presAssocID="{C0FF057B-771F-47CA-A2CC-21736CBD46EA}" presName="node" presStyleLbl="node1" presStyleIdx="3" presStyleCnt="11">
        <dgm:presLayoutVars>
          <dgm:bulletEnabled val="1"/>
        </dgm:presLayoutVars>
      </dgm:prSet>
      <dgm:spPr/>
    </dgm:pt>
    <dgm:pt modelId="{996A2DE7-B97E-504A-B09E-B06B264F1856}" type="pres">
      <dgm:prSet presAssocID="{84BC3327-B92E-445F-A6A1-EC3754A36324}" presName="sibTrans" presStyleLbl="sibTrans2D1" presStyleIdx="3" presStyleCnt="10"/>
      <dgm:spPr/>
    </dgm:pt>
    <dgm:pt modelId="{EAB99D72-B653-A14E-8502-12E4F3847B6E}" type="pres">
      <dgm:prSet presAssocID="{84BC3327-B92E-445F-A6A1-EC3754A36324}" presName="connectorText" presStyleLbl="sibTrans2D1" presStyleIdx="3" presStyleCnt="10"/>
      <dgm:spPr/>
    </dgm:pt>
    <dgm:pt modelId="{E6EC9CFB-93BF-A74A-A46F-7DC3793AC3CD}" type="pres">
      <dgm:prSet presAssocID="{79C03113-5376-4214-9CE6-E5A7E9200FC7}" presName="node" presStyleLbl="node1" presStyleIdx="4" presStyleCnt="11">
        <dgm:presLayoutVars>
          <dgm:bulletEnabled val="1"/>
        </dgm:presLayoutVars>
      </dgm:prSet>
      <dgm:spPr/>
    </dgm:pt>
    <dgm:pt modelId="{8AB46016-3D52-9E40-86AD-C3B5F4D86C6B}" type="pres">
      <dgm:prSet presAssocID="{64B02FA8-E9C0-485E-99AB-053D09A66F18}" presName="sibTrans" presStyleLbl="sibTrans2D1" presStyleIdx="4" presStyleCnt="10"/>
      <dgm:spPr/>
    </dgm:pt>
    <dgm:pt modelId="{897D68F4-7637-D04C-8405-1B1B06D38932}" type="pres">
      <dgm:prSet presAssocID="{64B02FA8-E9C0-485E-99AB-053D09A66F18}" presName="connectorText" presStyleLbl="sibTrans2D1" presStyleIdx="4" presStyleCnt="10"/>
      <dgm:spPr/>
    </dgm:pt>
    <dgm:pt modelId="{203FDA6B-B99C-7F42-8B64-3D56E99B1E5F}" type="pres">
      <dgm:prSet presAssocID="{536C45B0-5BCF-42F9-B06C-B903DA882FBE}" presName="node" presStyleLbl="node1" presStyleIdx="5" presStyleCnt="11">
        <dgm:presLayoutVars>
          <dgm:bulletEnabled val="1"/>
        </dgm:presLayoutVars>
      </dgm:prSet>
      <dgm:spPr/>
    </dgm:pt>
    <dgm:pt modelId="{0CAB4E1A-9B69-C845-9E01-8DC6B5105260}" type="pres">
      <dgm:prSet presAssocID="{644224D3-5A05-4FA2-8EE3-60BFEAE2659A}" presName="sibTrans" presStyleLbl="sibTrans2D1" presStyleIdx="5" presStyleCnt="10"/>
      <dgm:spPr/>
    </dgm:pt>
    <dgm:pt modelId="{2091F0DA-F61D-8E4C-8E6C-3CCFAA9AC8C5}" type="pres">
      <dgm:prSet presAssocID="{644224D3-5A05-4FA2-8EE3-60BFEAE2659A}" presName="connectorText" presStyleLbl="sibTrans2D1" presStyleIdx="5" presStyleCnt="10"/>
      <dgm:spPr/>
    </dgm:pt>
    <dgm:pt modelId="{65A0CF36-8077-0040-A908-32A83E585FE8}" type="pres">
      <dgm:prSet presAssocID="{6C97AD3E-02D3-403B-A9A1-797AF0A633BD}" presName="node" presStyleLbl="node1" presStyleIdx="6" presStyleCnt="11">
        <dgm:presLayoutVars>
          <dgm:bulletEnabled val="1"/>
        </dgm:presLayoutVars>
      </dgm:prSet>
      <dgm:spPr/>
    </dgm:pt>
    <dgm:pt modelId="{E09915D8-E37D-854A-8721-40E36C2963C6}" type="pres">
      <dgm:prSet presAssocID="{A0AC519E-B79D-4EC1-BC90-1787B50625E1}" presName="sibTrans" presStyleLbl="sibTrans2D1" presStyleIdx="6" presStyleCnt="10"/>
      <dgm:spPr/>
    </dgm:pt>
    <dgm:pt modelId="{1A7B75D3-27C2-0D43-A045-ADF2B7164E01}" type="pres">
      <dgm:prSet presAssocID="{A0AC519E-B79D-4EC1-BC90-1787B50625E1}" presName="connectorText" presStyleLbl="sibTrans2D1" presStyleIdx="6" presStyleCnt="10"/>
      <dgm:spPr/>
    </dgm:pt>
    <dgm:pt modelId="{973F2FC0-63A8-7C48-A7C6-B07977662A49}" type="pres">
      <dgm:prSet presAssocID="{8269BB04-24A4-644D-B286-45F17CA32895}" presName="node" presStyleLbl="node1" presStyleIdx="7" presStyleCnt="11">
        <dgm:presLayoutVars>
          <dgm:bulletEnabled val="1"/>
        </dgm:presLayoutVars>
      </dgm:prSet>
      <dgm:spPr/>
    </dgm:pt>
    <dgm:pt modelId="{15D22D9A-D3DC-7549-BA1E-E204180F9A23}" type="pres">
      <dgm:prSet presAssocID="{E36EB290-DBDF-1544-A57D-59C7AEAA1324}" presName="sibTrans" presStyleLbl="sibTrans2D1" presStyleIdx="7" presStyleCnt="10"/>
      <dgm:spPr/>
    </dgm:pt>
    <dgm:pt modelId="{4804A74F-2B87-0348-BF7B-11D27D12D06A}" type="pres">
      <dgm:prSet presAssocID="{E36EB290-DBDF-1544-A57D-59C7AEAA1324}" presName="connectorText" presStyleLbl="sibTrans2D1" presStyleIdx="7" presStyleCnt="10"/>
      <dgm:spPr/>
    </dgm:pt>
    <dgm:pt modelId="{C7FEC768-6B15-9449-983E-A011E3FD0A8D}" type="pres">
      <dgm:prSet presAssocID="{4E2B6C82-BC60-B049-B907-74792B1BCE15}" presName="node" presStyleLbl="node1" presStyleIdx="8" presStyleCnt="11">
        <dgm:presLayoutVars>
          <dgm:bulletEnabled val="1"/>
        </dgm:presLayoutVars>
      </dgm:prSet>
      <dgm:spPr/>
    </dgm:pt>
    <dgm:pt modelId="{62B82B4A-660C-3542-8B3C-9CEAC7E15079}" type="pres">
      <dgm:prSet presAssocID="{4F1DEC27-118B-8043-8838-D46AEA914E38}" presName="sibTrans" presStyleLbl="sibTrans2D1" presStyleIdx="8" presStyleCnt="10"/>
      <dgm:spPr/>
    </dgm:pt>
    <dgm:pt modelId="{E51695F5-7DAE-C143-9EDB-874F51038EF5}" type="pres">
      <dgm:prSet presAssocID="{4F1DEC27-118B-8043-8838-D46AEA914E38}" presName="connectorText" presStyleLbl="sibTrans2D1" presStyleIdx="8" presStyleCnt="10"/>
      <dgm:spPr/>
    </dgm:pt>
    <dgm:pt modelId="{FCDFF412-C39B-EC44-A33B-248B17E167E2}" type="pres">
      <dgm:prSet presAssocID="{9CF94BB8-17EA-E847-B97D-F4449F038EE4}" presName="node" presStyleLbl="node1" presStyleIdx="9" presStyleCnt="11">
        <dgm:presLayoutVars>
          <dgm:bulletEnabled val="1"/>
        </dgm:presLayoutVars>
      </dgm:prSet>
      <dgm:spPr/>
    </dgm:pt>
    <dgm:pt modelId="{220C6B2B-83DA-6E4E-B251-088D6FF24D55}" type="pres">
      <dgm:prSet presAssocID="{9109B8A2-AADB-E045-B821-8A911747912B}" presName="sibTrans" presStyleLbl="sibTrans2D1" presStyleIdx="9" presStyleCnt="10"/>
      <dgm:spPr/>
    </dgm:pt>
    <dgm:pt modelId="{95AA5CCD-4D6A-334D-938C-3845A7F6F5B2}" type="pres">
      <dgm:prSet presAssocID="{9109B8A2-AADB-E045-B821-8A911747912B}" presName="connectorText" presStyleLbl="sibTrans2D1" presStyleIdx="9" presStyleCnt="10"/>
      <dgm:spPr/>
    </dgm:pt>
    <dgm:pt modelId="{D59C5148-0207-D14E-9AEA-BAF3C13FB0F2}" type="pres">
      <dgm:prSet presAssocID="{05AE3571-2B61-9A45-8162-F16A001CF39A}" presName="node" presStyleLbl="node1" presStyleIdx="10" presStyleCnt="11">
        <dgm:presLayoutVars>
          <dgm:bulletEnabled val="1"/>
        </dgm:presLayoutVars>
      </dgm:prSet>
      <dgm:spPr/>
    </dgm:pt>
  </dgm:ptLst>
  <dgm:cxnLst>
    <dgm:cxn modelId="{806AD102-4C4D-8F48-BEE7-A3635BC15EB4}" type="presOf" srcId="{644224D3-5A05-4FA2-8EE3-60BFEAE2659A}" destId="{2091F0DA-F61D-8E4C-8E6C-3CCFAA9AC8C5}" srcOrd="1" destOrd="0" presId="urn:microsoft.com/office/officeart/2005/8/layout/process5"/>
    <dgm:cxn modelId="{D7C33A0A-F642-894C-BBD0-AA845E581BF4}" type="presOf" srcId="{CBCE03DF-34E1-4FF2-98E2-06770FA99548}" destId="{273472E7-CEE1-9145-B468-224AFEC85E77}" srcOrd="1" destOrd="0" presId="urn:microsoft.com/office/officeart/2005/8/layout/process5"/>
    <dgm:cxn modelId="{6509D10A-CFEF-9B4C-BF29-ABECC24ADEE6}" type="presOf" srcId="{E22662CB-5E5F-463A-829C-A8133724C2F8}" destId="{A1A7610F-AACF-BD41-9955-9165AC3C634E}" srcOrd="0" destOrd="0" presId="urn:microsoft.com/office/officeart/2005/8/layout/process5"/>
    <dgm:cxn modelId="{31AFFB0F-DF83-E84E-A177-94B3D18482F9}" type="presOf" srcId="{05AE3571-2B61-9A45-8162-F16A001CF39A}" destId="{D59C5148-0207-D14E-9AEA-BAF3C13FB0F2}" srcOrd="0" destOrd="0" presId="urn:microsoft.com/office/officeart/2005/8/layout/process5"/>
    <dgm:cxn modelId="{6C80E314-1184-7648-AD5B-3E93A13D0481}" type="presOf" srcId="{84BC3327-B92E-445F-A6A1-EC3754A36324}" destId="{EAB99D72-B653-A14E-8502-12E4F3847B6E}" srcOrd="1" destOrd="0" presId="urn:microsoft.com/office/officeart/2005/8/layout/process5"/>
    <dgm:cxn modelId="{192E1E15-97A4-4467-AC2C-B387ADC19707}" srcId="{2159843F-3550-46F9-BE32-4613AA87F55F}" destId="{79C03113-5376-4214-9CE6-E5A7E9200FC7}" srcOrd="4" destOrd="0" parTransId="{8EB4E1CB-F136-40B9-B5B5-39E98DB72FEE}" sibTransId="{64B02FA8-E9C0-485E-99AB-053D09A66F18}"/>
    <dgm:cxn modelId="{70A8472F-5D7E-F542-B7B9-36023158434E}" type="presOf" srcId="{C0FF057B-771F-47CA-A2CC-21736CBD46EA}" destId="{209BF179-FB08-4145-9BE1-280CEC9FA91A}" srcOrd="0" destOrd="0" presId="urn:microsoft.com/office/officeart/2005/8/layout/process5"/>
    <dgm:cxn modelId="{C5093832-2CD3-724B-A2D5-A664EB2EBB6B}" type="presOf" srcId="{7F9A325C-0EA7-414E-B66D-A1B3D9F8E0BF}" destId="{47712CE6-C49B-964A-A038-75B43F752B5B}" srcOrd="1" destOrd="0" presId="urn:microsoft.com/office/officeart/2005/8/layout/process5"/>
    <dgm:cxn modelId="{4C453638-8FE7-5B4C-A115-4CAB41E0FA29}" srcId="{2159843F-3550-46F9-BE32-4613AA87F55F}" destId="{8269BB04-24A4-644D-B286-45F17CA32895}" srcOrd="7" destOrd="0" parTransId="{23C8A407-CE65-C348-BE94-F90871A38A96}" sibTransId="{E36EB290-DBDF-1544-A57D-59C7AEAA1324}"/>
    <dgm:cxn modelId="{A8BC243B-A49B-1749-9A8B-0B756A211779}" type="presOf" srcId="{4F1DEC27-118B-8043-8838-D46AEA914E38}" destId="{E51695F5-7DAE-C143-9EDB-874F51038EF5}" srcOrd="1" destOrd="0" presId="urn:microsoft.com/office/officeart/2005/8/layout/process5"/>
    <dgm:cxn modelId="{2A25053D-D7D4-8E45-BE11-575A9424FEED}" type="presOf" srcId="{E36EB290-DBDF-1544-A57D-59C7AEAA1324}" destId="{4804A74F-2B87-0348-BF7B-11D27D12D06A}" srcOrd="1" destOrd="0" presId="urn:microsoft.com/office/officeart/2005/8/layout/process5"/>
    <dgm:cxn modelId="{0F878240-CAD3-764F-8400-E966F2E1E480}" type="presOf" srcId="{CBCE03DF-34E1-4FF2-98E2-06770FA99548}" destId="{7F2AD0C8-3BCC-294E-8754-3EB43F3815AF}" srcOrd="0" destOrd="0" presId="urn:microsoft.com/office/officeart/2005/8/layout/process5"/>
    <dgm:cxn modelId="{53379442-DCF2-4CA2-95E6-2F87163463D2}" srcId="{2159843F-3550-46F9-BE32-4613AA87F55F}" destId="{0CABC585-DFF0-43F4-BAA9-9DD92E3E5F52}" srcOrd="0" destOrd="0" parTransId="{C9A1FD46-7CFE-41D0-B762-841018EA5B66}" sibTransId="{F5312C2F-4696-40E0-9FD5-C5F136318ABB}"/>
    <dgm:cxn modelId="{E17E984A-842F-4ECF-A19D-B40D2B37B53B}" srcId="{2159843F-3550-46F9-BE32-4613AA87F55F}" destId="{C0FF057B-771F-47CA-A2CC-21736CBD46EA}" srcOrd="3" destOrd="0" parTransId="{9509CD98-4C73-4CBF-8B66-1A92B080AD90}" sibTransId="{84BC3327-B92E-445F-A6A1-EC3754A36324}"/>
    <dgm:cxn modelId="{7110624E-7058-834A-928B-CE1C1E856E65}" type="presOf" srcId="{A0AC519E-B79D-4EC1-BC90-1787B50625E1}" destId="{1A7B75D3-27C2-0D43-A045-ADF2B7164E01}" srcOrd="1" destOrd="0" presId="urn:microsoft.com/office/officeart/2005/8/layout/process5"/>
    <dgm:cxn modelId="{264F2052-EE2A-4418-B874-135D97704B04}" srcId="{2159843F-3550-46F9-BE32-4613AA87F55F}" destId="{8F0EFF48-3B76-4A62-9DC2-D50DFBE0A787}" srcOrd="2" destOrd="0" parTransId="{94E7504A-F8CD-44EC-841C-14E640A766DB}" sibTransId="{7F9A325C-0EA7-414E-B66D-A1B3D9F8E0BF}"/>
    <dgm:cxn modelId="{36572952-2C95-394C-91F8-D4D822563C7E}" srcId="{2159843F-3550-46F9-BE32-4613AA87F55F}" destId="{05AE3571-2B61-9A45-8162-F16A001CF39A}" srcOrd="10" destOrd="0" parTransId="{49AC10DC-7E65-8E4D-8D5D-FACAE3A8A958}" sibTransId="{D596ECF4-DA21-3842-B81D-7060F76D4A9F}"/>
    <dgm:cxn modelId="{1E960661-BE9F-0C4B-A7AD-2B57D52055D1}" type="presOf" srcId="{A0AC519E-B79D-4EC1-BC90-1787B50625E1}" destId="{E09915D8-E37D-854A-8721-40E36C2963C6}" srcOrd="0" destOrd="0" presId="urn:microsoft.com/office/officeart/2005/8/layout/process5"/>
    <dgm:cxn modelId="{3FD88068-481D-164F-AAC4-91ADDE3C5E33}" type="presOf" srcId="{9109B8A2-AADB-E045-B821-8A911747912B}" destId="{220C6B2B-83DA-6E4E-B251-088D6FF24D55}" srcOrd="0" destOrd="0" presId="urn:microsoft.com/office/officeart/2005/8/layout/process5"/>
    <dgm:cxn modelId="{93368A6B-E0FA-894B-9121-6908F5E4F3BC}" type="presOf" srcId="{644224D3-5A05-4FA2-8EE3-60BFEAE2659A}" destId="{0CAB4E1A-9B69-C845-9E01-8DC6B5105260}" srcOrd="0" destOrd="0" presId="urn:microsoft.com/office/officeart/2005/8/layout/process5"/>
    <dgm:cxn modelId="{7A42CE70-37EA-CC45-9E7F-3EEBC15BCC37}" type="presOf" srcId="{64B02FA8-E9C0-485E-99AB-053D09A66F18}" destId="{897D68F4-7637-D04C-8405-1B1B06D38932}" srcOrd="1" destOrd="0" presId="urn:microsoft.com/office/officeart/2005/8/layout/process5"/>
    <dgm:cxn modelId="{FB01EA70-B7D4-8A45-BC32-347F05A74227}" type="presOf" srcId="{4F1DEC27-118B-8043-8838-D46AEA914E38}" destId="{62B82B4A-660C-3542-8B3C-9CEAC7E15079}" srcOrd="0" destOrd="0" presId="urn:microsoft.com/office/officeart/2005/8/layout/process5"/>
    <dgm:cxn modelId="{25215F7C-C035-CE47-88B5-0DEBBF91C62D}" type="presOf" srcId="{F5312C2F-4696-40E0-9FD5-C5F136318ABB}" destId="{E6B506AC-44E6-E747-92CD-E9FE77BB74B7}" srcOrd="0" destOrd="0" presId="urn:microsoft.com/office/officeart/2005/8/layout/process5"/>
    <dgm:cxn modelId="{9221C382-07D8-8D40-BF01-F1CCF18EDE4F}" type="presOf" srcId="{8F0EFF48-3B76-4A62-9DC2-D50DFBE0A787}" destId="{2559CDE8-08A3-F940-AD69-13DC4C15175F}" srcOrd="0" destOrd="0" presId="urn:microsoft.com/office/officeart/2005/8/layout/process5"/>
    <dgm:cxn modelId="{30E87185-0284-5846-805F-ABC1335A7463}" type="presOf" srcId="{6C97AD3E-02D3-403B-A9A1-797AF0A633BD}" destId="{65A0CF36-8077-0040-A908-32A83E585FE8}" srcOrd="0" destOrd="0" presId="urn:microsoft.com/office/officeart/2005/8/layout/process5"/>
    <dgm:cxn modelId="{03E5CF87-3321-4EA0-8189-65BDA4F32904}" srcId="{2159843F-3550-46F9-BE32-4613AA87F55F}" destId="{536C45B0-5BCF-42F9-B06C-B903DA882FBE}" srcOrd="5" destOrd="0" parTransId="{CD3802D7-357F-4ED6-8FEA-1300B38A5B53}" sibTransId="{644224D3-5A05-4FA2-8EE3-60BFEAE2659A}"/>
    <dgm:cxn modelId="{E4134C8C-EB6C-E244-8D26-2B0099B78A2F}" type="presOf" srcId="{79C03113-5376-4214-9CE6-E5A7E9200FC7}" destId="{E6EC9CFB-93BF-A74A-A46F-7DC3793AC3CD}" srcOrd="0" destOrd="0" presId="urn:microsoft.com/office/officeart/2005/8/layout/process5"/>
    <dgm:cxn modelId="{4EEB1292-4B9C-A344-8C67-93A0786E6B25}" type="presOf" srcId="{9CF94BB8-17EA-E847-B97D-F4449F038EE4}" destId="{FCDFF412-C39B-EC44-A33B-248B17E167E2}" srcOrd="0" destOrd="0" presId="urn:microsoft.com/office/officeart/2005/8/layout/process5"/>
    <dgm:cxn modelId="{1B1DD098-0535-2545-85E9-56CCC0A6469D}" type="presOf" srcId="{84BC3327-B92E-445F-A6A1-EC3754A36324}" destId="{996A2DE7-B97E-504A-B09E-B06B264F1856}" srcOrd="0" destOrd="0" presId="urn:microsoft.com/office/officeart/2005/8/layout/process5"/>
    <dgm:cxn modelId="{093DF698-2009-6E4A-95F8-A9EA0E61B3A9}" type="presOf" srcId="{0CABC585-DFF0-43F4-BAA9-9DD92E3E5F52}" destId="{CD8A146B-2007-B74D-9F73-5D615A303938}" srcOrd="0" destOrd="0" presId="urn:microsoft.com/office/officeart/2005/8/layout/process5"/>
    <dgm:cxn modelId="{27A40AA3-898A-4960-AD2E-A4E1828A15E8}" srcId="{2159843F-3550-46F9-BE32-4613AA87F55F}" destId="{6C97AD3E-02D3-403B-A9A1-797AF0A633BD}" srcOrd="6" destOrd="0" parTransId="{D869B0A8-FCFE-471B-BCFE-423A2874F290}" sibTransId="{A0AC519E-B79D-4EC1-BC90-1787B50625E1}"/>
    <dgm:cxn modelId="{AEBA40AA-4084-F246-88A3-AB1CA1130893}" type="presOf" srcId="{E36EB290-DBDF-1544-A57D-59C7AEAA1324}" destId="{15D22D9A-D3DC-7549-BA1E-E204180F9A23}" srcOrd="0" destOrd="0" presId="urn:microsoft.com/office/officeart/2005/8/layout/process5"/>
    <dgm:cxn modelId="{8EE51CAB-CF29-0D4F-A5A6-BAFD2C23F1C6}" type="presOf" srcId="{F5312C2F-4696-40E0-9FD5-C5F136318ABB}" destId="{457A6E51-8114-0D42-A6A0-36288DE7FEEA}" srcOrd="1" destOrd="0" presId="urn:microsoft.com/office/officeart/2005/8/layout/process5"/>
    <dgm:cxn modelId="{0631D2B0-F2D3-C241-B4C5-DBDB4759C0C2}" type="presOf" srcId="{9109B8A2-AADB-E045-B821-8A911747912B}" destId="{95AA5CCD-4D6A-334D-938C-3845A7F6F5B2}" srcOrd="1" destOrd="0" presId="urn:microsoft.com/office/officeart/2005/8/layout/process5"/>
    <dgm:cxn modelId="{8E40D5B9-D1D7-F74B-9239-47CF261D4CD4}" type="presOf" srcId="{536C45B0-5BCF-42F9-B06C-B903DA882FBE}" destId="{203FDA6B-B99C-7F42-8B64-3D56E99B1E5F}" srcOrd="0" destOrd="0" presId="urn:microsoft.com/office/officeart/2005/8/layout/process5"/>
    <dgm:cxn modelId="{25C03BCA-372E-B74A-8BAB-7A2F798C5C23}" type="presOf" srcId="{64B02FA8-E9C0-485E-99AB-053D09A66F18}" destId="{8AB46016-3D52-9E40-86AD-C3B5F4D86C6B}" srcOrd="0" destOrd="0" presId="urn:microsoft.com/office/officeart/2005/8/layout/process5"/>
    <dgm:cxn modelId="{58F200D0-CE86-4657-9CBB-9ED921A18381}" srcId="{2159843F-3550-46F9-BE32-4613AA87F55F}" destId="{E22662CB-5E5F-463A-829C-A8133724C2F8}" srcOrd="1" destOrd="0" parTransId="{98920AE7-67E3-4FAD-9A57-AAF97972DCA3}" sibTransId="{CBCE03DF-34E1-4FF2-98E2-06770FA99548}"/>
    <dgm:cxn modelId="{737169D6-6DAA-3143-8ED4-43B7E3A90C14}" type="presOf" srcId="{2159843F-3550-46F9-BE32-4613AA87F55F}" destId="{E7AC95A8-4F86-9542-ABED-B51431950807}" srcOrd="0" destOrd="0" presId="urn:microsoft.com/office/officeart/2005/8/layout/process5"/>
    <dgm:cxn modelId="{F16684DB-45A4-A441-8A32-89C0C001B32D}" srcId="{2159843F-3550-46F9-BE32-4613AA87F55F}" destId="{4E2B6C82-BC60-B049-B907-74792B1BCE15}" srcOrd="8" destOrd="0" parTransId="{041D6DB8-C9CB-0E45-9C51-8F4317536731}" sibTransId="{4F1DEC27-118B-8043-8838-D46AEA914E38}"/>
    <dgm:cxn modelId="{51A662DE-70DF-1347-ACAE-9F6B13410A42}" type="presOf" srcId="{7F9A325C-0EA7-414E-B66D-A1B3D9F8E0BF}" destId="{0B23C5BB-948B-3E44-8AE9-60152CA086BA}" srcOrd="0" destOrd="0" presId="urn:microsoft.com/office/officeart/2005/8/layout/process5"/>
    <dgm:cxn modelId="{318019EC-EE8C-6145-9EDE-48B4BEC2C3CC}" srcId="{2159843F-3550-46F9-BE32-4613AA87F55F}" destId="{9CF94BB8-17EA-E847-B97D-F4449F038EE4}" srcOrd="9" destOrd="0" parTransId="{B4C589CD-2C5A-714B-A9A7-3AD57A789CE8}" sibTransId="{9109B8A2-AADB-E045-B821-8A911747912B}"/>
    <dgm:cxn modelId="{F12592EC-DB6E-0D4F-BBD7-66446BBC50C5}" type="presOf" srcId="{4E2B6C82-BC60-B049-B907-74792B1BCE15}" destId="{C7FEC768-6B15-9449-983E-A011E3FD0A8D}" srcOrd="0" destOrd="0" presId="urn:microsoft.com/office/officeart/2005/8/layout/process5"/>
    <dgm:cxn modelId="{7F33F3FB-04FE-A943-938A-43C939917274}" type="presOf" srcId="{8269BB04-24A4-644D-B286-45F17CA32895}" destId="{973F2FC0-63A8-7C48-A7C6-B07977662A49}" srcOrd="0" destOrd="0" presId="urn:microsoft.com/office/officeart/2005/8/layout/process5"/>
    <dgm:cxn modelId="{5F5F1163-89ED-EC4E-A431-1B4F91FE9CE9}" type="presParOf" srcId="{E7AC95A8-4F86-9542-ABED-B51431950807}" destId="{CD8A146B-2007-B74D-9F73-5D615A303938}" srcOrd="0" destOrd="0" presId="urn:microsoft.com/office/officeart/2005/8/layout/process5"/>
    <dgm:cxn modelId="{88E2EF8D-40C0-AE4C-A4DE-B39A6A59D233}" type="presParOf" srcId="{E7AC95A8-4F86-9542-ABED-B51431950807}" destId="{E6B506AC-44E6-E747-92CD-E9FE77BB74B7}" srcOrd="1" destOrd="0" presId="urn:microsoft.com/office/officeart/2005/8/layout/process5"/>
    <dgm:cxn modelId="{FA78AD51-CFDD-5345-B755-81C6BEC4DCA4}" type="presParOf" srcId="{E6B506AC-44E6-E747-92CD-E9FE77BB74B7}" destId="{457A6E51-8114-0D42-A6A0-36288DE7FEEA}" srcOrd="0" destOrd="0" presId="urn:microsoft.com/office/officeart/2005/8/layout/process5"/>
    <dgm:cxn modelId="{87FF3AFF-2CC3-8F44-ACD5-89D70E567CD6}" type="presParOf" srcId="{E7AC95A8-4F86-9542-ABED-B51431950807}" destId="{A1A7610F-AACF-BD41-9955-9165AC3C634E}" srcOrd="2" destOrd="0" presId="urn:microsoft.com/office/officeart/2005/8/layout/process5"/>
    <dgm:cxn modelId="{CBA8E945-AB94-E246-9634-2F9F246D3A7A}" type="presParOf" srcId="{E7AC95A8-4F86-9542-ABED-B51431950807}" destId="{7F2AD0C8-3BCC-294E-8754-3EB43F3815AF}" srcOrd="3" destOrd="0" presId="urn:microsoft.com/office/officeart/2005/8/layout/process5"/>
    <dgm:cxn modelId="{BF1BACE7-917C-134A-BEE1-8D9B1589F6A0}" type="presParOf" srcId="{7F2AD0C8-3BCC-294E-8754-3EB43F3815AF}" destId="{273472E7-CEE1-9145-B468-224AFEC85E77}" srcOrd="0" destOrd="0" presId="urn:microsoft.com/office/officeart/2005/8/layout/process5"/>
    <dgm:cxn modelId="{AC44DBA9-E1C2-0946-879F-13F73550BB37}" type="presParOf" srcId="{E7AC95A8-4F86-9542-ABED-B51431950807}" destId="{2559CDE8-08A3-F940-AD69-13DC4C15175F}" srcOrd="4" destOrd="0" presId="urn:microsoft.com/office/officeart/2005/8/layout/process5"/>
    <dgm:cxn modelId="{DF4F13C5-9673-C543-9FBB-E57473085F2C}" type="presParOf" srcId="{E7AC95A8-4F86-9542-ABED-B51431950807}" destId="{0B23C5BB-948B-3E44-8AE9-60152CA086BA}" srcOrd="5" destOrd="0" presId="urn:microsoft.com/office/officeart/2005/8/layout/process5"/>
    <dgm:cxn modelId="{B8BCB828-A53D-D548-8795-12B53D8C3FBC}" type="presParOf" srcId="{0B23C5BB-948B-3E44-8AE9-60152CA086BA}" destId="{47712CE6-C49B-964A-A038-75B43F752B5B}" srcOrd="0" destOrd="0" presId="urn:microsoft.com/office/officeart/2005/8/layout/process5"/>
    <dgm:cxn modelId="{991A9265-71B5-4A44-A337-5C955BD0E927}" type="presParOf" srcId="{E7AC95A8-4F86-9542-ABED-B51431950807}" destId="{209BF179-FB08-4145-9BE1-280CEC9FA91A}" srcOrd="6" destOrd="0" presId="urn:microsoft.com/office/officeart/2005/8/layout/process5"/>
    <dgm:cxn modelId="{AE5012CA-9294-5245-85FF-7F1042F8FEB3}" type="presParOf" srcId="{E7AC95A8-4F86-9542-ABED-B51431950807}" destId="{996A2DE7-B97E-504A-B09E-B06B264F1856}" srcOrd="7" destOrd="0" presId="urn:microsoft.com/office/officeart/2005/8/layout/process5"/>
    <dgm:cxn modelId="{7F4E37DC-7B20-D746-91D3-AED4974915E2}" type="presParOf" srcId="{996A2DE7-B97E-504A-B09E-B06B264F1856}" destId="{EAB99D72-B653-A14E-8502-12E4F3847B6E}" srcOrd="0" destOrd="0" presId="urn:microsoft.com/office/officeart/2005/8/layout/process5"/>
    <dgm:cxn modelId="{0C1E2807-51C8-3C46-8CFE-72D07D8047AC}" type="presParOf" srcId="{E7AC95A8-4F86-9542-ABED-B51431950807}" destId="{E6EC9CFB-93BF-A74A-A46F-7DC3793AC3CD}" srcOrd="8" destOrd="0" presId="urn:microsoft.com/office/officeart/2005/8/layout/process5"/>
    <dgm:cxn modelId="{B4F22442-9159-F748-BE1A-DB51ED0B2A0B}" type="presParOf" srcId="{E7AC95A8-4F86-9542-ABED-B51431950807}" destId="{8AB46016-3D52-9E40-86AD-C3B5F4D86C6B}" srcOrd="9" destOrd="0" presId="urn:microsoft.com/office/officeart/2005/8/layout/process5"/>
    <dgm:cxn modelId="{9EC1210C-79A4-BC43-B0E8-F3778BA0F488}" type="presParOf" srcId="{8AB46016-3D52-9E40-86AD-C3B5F4D86C6B}" destId="{897D68F4-7637-D04C-8405-1B1B06D38932}" srcOrd="0" destOrd="0" presId="urn:microsoft.com/office/officeart/2005/8/layout/process5"/>
    <dgm:cxn modelId="{A4144F53-7C73-DF4B-B14E-BE036B0A4326}" type="presParOf" srcId="{E7AC95A8-4F86-9542-ABED-B51431950807}" destId="{203FDA6B-B99C-7F42-8B64-3D56E99B1E5F}" srcOrd="10" destOrd="0" presId="urn:microsoft.com/office/officeart/2005/8/layout/process5"/>
    <dgm:cxn modelId="{D12777E0-AC72-F841-81EC-D26F09915999}" type="presParOf" srcId="{E7AC95A8-4F86-9542-ABED-B51431950807}" destId="{0CAB4E1A-9B69-C845-9E01-8DC6B5105260}" srcOrd="11" destOrd="0" presId="urn:microsoft.com/office/officeart/2005/8/layout/process5"/>
    <dgm:cxn modelId="{1671A627-4C1C-064C-A1A1-1C58E8543877}" type="presParOf" srcId="{0CAB4E1A-9B69-C845-9E01-8DC6B5105260}" destId="{2091F0DA-F61D-8E4C-8E6C-3CCFAA9AC8C5}" srcOrd="0" destOrd="0" presId="urn:microsoft.com/office/officeart/2005/8/layout/process5"/>
    <dgm:cxn modelId="{D83AD4A7-A221-344A-B942-63A3A3CC14DC}" type="presParOf" srcId="{E7AC95A8-4F86-9542-ABED-B51431950807}" destId="{65A0CF36-8077-0040-A908-32A83E585FE8}" srcOrd="12" destOrd="0" presId="urn:microsoft.com/office/officeart/2005/8/layout/process5"/>
    <dgm:cxn modelId="{1D27911A-D821-B943-9A5B-F2A17A1B3390}" type="presParOf" srcId="{E7AC95A8-4F86-9542-ABED-B51431950807}" destId="{E09915D8-E37D-854A-8721-40E36C2963C6}" srcOrd="13" destOrd="0" presId="urn:microsoft.com/office/officeart/2005/8/layout/process5"/>
    <dgm:cxn modelId="{4FEC989E-0373-6E4D-9BA6-28611CC66CF3}" type="presParOf" srcId="{E09915D8-E37D-854A-8721-40E36C2963C6}" destId="{1A7B75D3-27C2-0D43-A045-ADF2B7164E01}" srcOrd="0" destOrd="0" presId="urn:microsoft.com/office/officeart/2005/8/layout/process5"/>
    <dgm:cxn modelId="{31ED090D-7716-7943-8E93-A7123E5D7386}" type="presParOf" srcId="{E7AC95A8-4F86-9542-ABED-B51431950807}" destId="{973F2FC0-63A8-7C48-A7C6-B07977662A49}" srcOrd="14" destOrd="0" presId="urn:microsoft.com/office/officeart/2005/8/layout/process5"/>
    <dgm:cxn modelId="{CFC6C550-B2B2-1F40-90E2-9CDB2C6A6C94}" type="presParOf" srcId="{E7AC95A8-4F86-9542-ABED-B51431950807}" destId="{15D22D9A-D3DC-7549-BA1E-E204180F9A23}" srcOrd="15" destOrd="0" presId="urn:microsoft.com/office/officeart/2005/8/layout/process5"/>
    <dgm:cxn modelId="{1A90634F-5E42-EE48-8211-99CDE8F11EBA}" type="presParOf" srcId="{15D22D9A-D3DC-7549-BA1E-E204180F9A23}" destId="{4804A74F-2B87-0348-BF7B-11D27D12D06A}" srcOrd="0" destOrd="0" presId="urn:microsoft.com/office/officeart/2005/8/layout/process5"/>
    <dgm:cxn modelId="{8FC15F42-E680-A341-947E-4D655FFAC370}" type="presParOf" srcId="{E7AC95A8-4F86-9542-ABED-B51431950807}" destId="{C7FEC768-6B15-9449-983E-A011E3FD0A8D}" srcOrd="16" destOrd="0" presId="urn:microsoft.com/office/officeart/2005/8/layout/process5"/>
    <dgm:cxn modelId="{5D9F8291-543D-E641-AAA3-E6038E13E753}" type="presParOf" srcId="{E7AC95A8-4F86-9542-ABED-B51431950807}" destId="{62B82B4A-660C-3542-8B3C-9CEAC7E15079}" srcOrd="17" destOrd="0" presId="urn:microsoft.com/office/officeart/2005/8/layout/process5"/>
    <dgm:cxn modelId="{A7237DF1-A6C0-5F4C-87CB-5304171C6FB2}" type="presParOf" srcId="{62B82B4A-660C-3542-8B3C-9CEAC7E15079}" destId="{E51695F5-7DAE-C143-9EDB-874F51038EF5}" srcOrd="0" destOrd="0" presId="urn:microsoft.com/office/officeart/2005/8/layout/process5"/>
    <dgm:cxn modelId="{B6C5446D-196C-5F4A-AA62-F1C0F5AD1F8D}" type="presParOf" srcId="{E7AC95A8-4F86-9542-ABED-B51431950807}" destId="{FCDFF412-C39B-EC44-A33B-248B17E167E2}" srcOrd="18" destOrd="0" presId="urn:microsoft.com/office/officeart/2005/8/layout/process5"/>
    <dgm:cxn modelId="{935157EE-F088-3047-BC34-AED0DCD32930}" type="presParOf" srcId="{E7AC95A8-4F86-9542-ABED-B51431950807}" destId="{220C6B2B-83DA-6E4E-B251-088D6FF24D55}" srcOrd="19" destOrd="0" presId="urn:microsoft.com/office/officeart/2005/8/layout/process5"/>
    <dgm:cxn modelId="{FC107E45-FB91-0B44-9E20-F228DDB55F74}" type="presParOf" srcId="{220C6B2B-83DA-6E4E-B251-088D6FF24D55}" destId="{95AA5CCD-4D6A-334D-938C-3845A7F6F5B2}" srcOrd="0" destOrd="0" presId="urn:microsoft.com/office/officeart/2005/8/layout/process5"/>
    <dgm:cxn modelId="{C73C9AC5-6804-CF41-B65D-B4727C9AB69F}" type="presParOf" srcId="{E7AC95A8-4F86-9542-ABED-B51431950807}" destId="{D59C5148-0207-D14E-9AEA-BAF3C13FB0F2}" srcOrd="20" destOrd="0" presId="urn:microsoft.com/office/officeart/2005/8/layout/process5"/>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8A146B-2007-B74D-9F73-5D615A303938}">
      <dsp:nvSpPr>
        <dsp:cNvPr id="0" name=""/>
        <dsp:cNvSpPr/>
      </dsp:nvSpPr>
      <dsp:spPr>
        <a:xfrm>
          <a:off x="671402" y="1174"/>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Automated Data Analysis &amp; Insights</a:t>
          </a:r>
          <a:r>
            <a:rPr lang="en-US" sz="1200" kern="1200"/>
            <a:t>: Quickly generate insights from CRM data without manual intervention.</a:t>
          </a:r>
        </a:p>
      </dsp:txBody>
      <dsp:txXfrm>
        <a:off x="705428" y="35200"/>
        <a:ext cx="1868149" cy="1093668"/>
      </dsp:txXfrm>
    </dsp:sp>
    <dsp:sp modelId="{E6B506AC-44E6-E747-92CD-E9FE77BB74B7}">
      <dsp:nvSpPr>
        <dsp:cNvPr id="0" name=""/>
        <dsp:cNvSpPr/>
      </dsp:nvSpPr>
      <dsp:spPr>
        <a:xfrm>
          <a:off x="2777989" y="341946"/>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1</a:t>
          </a:r>
        </a:p>
      </dsp:txBody>
      <dsp:txXfrm>
        <a:off x="2777989" y="437982"/>
        <a:ext cx="287332" cy="288106"/>
      </dsp:txXfrm>
    </dsp:sp>
    <dsp:sp modelId="{A1A7610F-AACF-BD41-9955-9165AC3C634E}">
      <dsp:nvSpPr>
        <dsp:cNvPr id="0" name=""/>
        <dsp:cNvSpPr/>
      </dsp:nvSpPr>
      <dsp:spPr>
        <a:xfrm>
          <a:off x="3382084" y="1174"/>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Enhanced Customer Interaction</a:t>
          </a:r>
          <a:r>
            <a:rPr lang="en-US" sz="1200" kern="1200"/>
            <a:t>: Provide personalized responses to customer queries, improving satisfaction.</a:t>
          </a:r>
        </a:p>
      </dsp:txBody>
      <dsp:txXfrm>
        <a:off x="3416110" y="35200"/>
        <a:ext cx="1868149" cy="1093668"/>
      </dsp:txXfrm>
    </dsp:sp>
    <dsp:sp modelId="{7F2AD0C8-3BCC-294E-8754-3EB43F3815AF}">
      <dsp:nvSpPr>
        <dsp:cNvPr id="0" name=""/>
        <dsp:cNvSpPr/>
      </dsp:nvSpPr>
      <dsp:spPr>
        <a:xfrm>
          <a:off x="5488671" y="341946"/>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2</a:t>
          </a:r>
        </a:p>
      </dsp:txBody>
      <dsp:txXfrm>
        <a:off x="5488671" y="437982"/>
        <a:ext cx="287332" cy="288106"/>
      </dsp:txXfrm>
    </dsp:sp>
    <dsp:sp modelId="{2559CDE8-08A3-F940-AD69-13DC4C15175F}">
      <dsp:nvSpPr>
        <dsp:cNvPr id="0" name=""/>
        <dsp:cNvSpPr/>
      </dsp:nvSpPr>
      <dsp:spPr>
        <a:xfrm>
          <a:off x="6092766" y="1174"/>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Reduced Developer Dependency</a:t>
          </a:r>
          <a:r>
            <a:rPr lang="en-US" sz="1200" kern="1200" dirty="0"/>
            <a:t>: Business users can interact with CRM data without technical support, saving time and cost.</a:t>
          </a:r>
        </a:p>
      </dsp:txBody>
      <dsp:txXfrm>
        <a:off x="6126792" y="35200"/>
        <a:ext cx="1868149" cy="1093668"/>
      </dsp:txXfrm>
    </dsp:sp>
    <dsp:sp modelId="{0B23C5BB-948B-3E44-8AE9-60152CA086BA}">
      <dsp:nvSpPr>
        <dsp:cNvPr id="0" name=""/>
        <dsp:cNvSpPr/>
      </dsp:nvSpPr>
      <dsp:spPr>
        <a:xfrm>
          <a:off x="8199354" y="341946"/>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3</a:t>
          </a:r>
        </a:p>
      </dsp:txBody>
      <dsp:txXfrm>
        <a:off x="8199354" y="437982"/>
        <a:ext cx="287332" cy="288106"/>
      </dsp:txXfrm>
    </dsp:sp>
    <dsp:sp modelId="{209BF179-FB08-4145-9BE1-280CEC9FA91A}">
      <dsp:nvSpPr>
        <dsp:cNvPr id="0" name=""/>
        <dsp:cNvSpPr/>
      </dsp:nvSpPr>
      <dsp:spPr>
        <a:xfrm>
          <a:off x="8803449" y="1174"/>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Improved Decision-Making</a:t>
          </a:r>
          <a:r>
            <a:rPr lang="en-US" sz="1200" kern="1200"/>
            <a:t>: Real-time data access and visualization help managers make informed decisions.</a:t>
          </a:r>
        </a:p>
      </dsp:txBody>
      <dsp:txXfrm>
        <a:off x="8837475" y="35200"/>
        <a:ext cx="1868149" cy="1093668"/>
      </dsp:txXfrm>
    </dsp:sp>
    <dsp:sp modelId="{996A2DE7-B97E-504A-B09E-B06B264F1856}">
      <dsp:nvSpPr>
        <dsp:cNvPr id="0" name=""/>
        <dsp:cNvSpPr/>
      </dsp:nvSpPr>
      <dsp:spPr>
        <a:xfrm rot="5400000">
          <a:off x="9566312" y="1298429"/>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4</a:t>
          </a:r>
        </a:p>
      </dsp:txBody>
      <dsp:txXfrm rot="-5400000">
        <a:off x="9627496" y="1333281"/>
        <a:ext cx="288106" cy="287332"/>
      </dsp:txXfrm>
    </dsp:sp>
    <dsp:sp modelId="{E6EC9CFB-93BF-A74A-A46F-7DC3793AC3CD}">
      <dsp:nvSpPr>
        <dsp:cNvPr id="0" name=""/>
        <dsp:cNvSpPr/>
      </dsp:nvSpPr>
      <dsp:spPr>
        <a:xfrm>
          <a:off x="8803449" y="1937376"/>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Personalization at Scale:</a:t>
          </a:r>
          <a:r>
            <a:rPr lang="en-US" sz="1200" kern="1200"/>
            <a:t> Tailors customer interactions and experiences based on individual preferences and behaviors.</a:t>
          </a:r>
        </a:p>
      </dsp:txBody>
      <dsp:txXfrm>
        <a:off x="8837475" y="1971402"/>
        <a:ext cx="1868149" cy="1093668"/>
      </dsp:txXfrm>
    </dsp:sp>
    <dsp:sp modelId="{8AB46016-3D52-9E40-86AD-C3B5F4D86C6B}">
      <dsp:nvSpPr>
        <dsp:cNvPr id="0" name=""/>
        <dsp:cNvSpPr/>
      </dsp:nvSpPr>
      <dsp:spPr>
        <a:xfrm rot="10800000">
          <a:off x="8222588" y="2278147"/>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5</a:t>
          </a:r>
          <a:endParaRPr lang="en-US" sz="1000" kern="1200" dirty="0"/>
        </a:p>
      </dsp:txBody>
      <dsp:txXfrm rot="10800000">
        <a:off x="8345730" y="2374183"/>
        <a:ext cx="287332" cy="288106"/>
      </dsp:txXfrm>
    </dsp:sp>
    <dsp:sp modelId="{203FDA6B-B99C-7F42-8B64-3D56E99B1E5F}">
      <dsp:nvSpPr>
        <dsp:cNvPr id="0" name=""/>
        <dsp:cNvSpPr/>
      </dsp:nvSpPr>
      <dsp:spPr>
        <a:xfrm>
          <a:off x="6092766" y="1937376"/>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Operational Efficiency:</a:t>
          </a:r>
          <a:r>
            <a:rPr lang="en-US" sz="1200" kern="1200" dirty="0"/>
            <a:t> Automates repetitive tasks, freeing up resources for strategic initiatives.</a:t>
          </a:r>
        </a:p>
      </dsp:txBody>
      <dsp:txXfrm>
        <a:off x="6126792" y="1971402"/>
        <a:ext cx="1868149" cy="1093668"/>
      </dsp:txXfrm>
    </dsp:sp>
    <dsp:sp modelId="{0CAB4E1A-9B69-C845-9E01-8DC6B5105260}">
      <dsp:nvSpPr>
        <dsp:cNvPr id="0" name=""/>
        <dsp:cNvSpPr/>
      </dsp:nvSpPr>
      <dsp:spPr>
        <a:xfrm rot="10800000">
          <a:off x="5511906" y="2278147"/>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6</a:t>
          </a:r>
        </a:p>
      </dsp:txBody>
      <dsp:txXfrm rot="10800000">
        <a:off x="5635048" y="2374183"/>
        <a:ext cx="287332" cy="288106"/>
      </dsp:txXfrm>
    </dsp:sp>
    <dsp:sp modelId="{65A0CF36-8077-0040-A908-32A83E585FE8}">
      <dsp:nvSpPr>
        <dsp:cNvPr id="0" name=""/>
        <dsp:cNvSpPr/>
      </dsp:nvSpPr>
      <dsp:spPr>
        <a:xfrm>
          <a:off x="3382084" y="1937376"/>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Real-time Analytics:</a:t>
          </a:r>
          <a:r>
            <a:rPr lang="en-US" sz="1200" kern="1200" dirty="0"/>
            <a:t> Provides instant insights and reporting, enabling timely decision-making</a:t>
          </a:r>
        </a:p>
      </dsp:txBody>
      <dsp:txXfrm>
        <a:off x="3416110" y="1971402"/>
        <a:ext cx="1868149" cy="1093668"/>
      </dsp:txXfrm>
    </dsp:sp>
    <dsp:sp modelId="{E09915D8-E37D-854A-8721-40E36C2963C6}">
      <dsp:nvSpPr>
        <dsp:cNvPr id="0" name=""/>
        <dsp:cNvSpPr/>
      </dsp:nvSpPr>
      <dsp:spPr>
        <a:xfrm rot="10800000">
          <a:off x="2801224" y="2278147"/>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US" sz="1000" kern="1200"/>
            <a:t>7</a:t>
          </a:r>
        </a:p>
      </dsp:txBody>
      <dsp:txXfrm rot="10800000">
        <a:off x="2924366" y="2374183"/>
        <a:ext cx="287332" cy="288106"/>
      </dsp:txXfrm>
    </dsp:sp>
    <dsp:sp modelId="{973F2FC0-63A8-7C48-A7C6-B07977662A49}">
      <dsp:nvSpPr>
        <dsp:cNvPr id="0" name=""/>
        <dsp:cNvSpPr/>
      </dsp:nvSpPr>
      <dsp:spPr>
        <a:xfrm>
          <a:off x="671402" y="1937376"/>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Efficient Reporting</a:t>
          </a:r>
          <a:r>
            <a:rPr lang="en-US" sz="1200" kern="1200" dirty="0"/>
            <a:t>: Automatically generate customized reports based on user needs and requirements.</a:t>
          </a:r>
        </a:p>
      </dsp:txBody>
      <dsp:txXfrm>
        <a:off x="705428" y="1971402"/>
        <a:ext cx="1868149" cy="1093668"/>
      </dsp:txXfrm>
    </dsp:sp>
    <dsp:sp modelId="{15D22D9A-D3DC-7549-BA1E-E204180F9A23}">
      <dsp:nvSpPr>
        <dsp:cNvPr id="0" name=""/>
        <dsp:cNvSpPr/>
      </dsp:nvSpPr>
      <dsp:spPr>
        <a:xfrm rot="5400000">
          <a:off x="1434265" y="3234631"/>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GB" sz="1000" kern="1200"/>
            <a:t>8</a:t>
          </a:r>
        </a:p>
      </dsp:txBody>
      <dsp:txXfrm rot="-5400000">
        <a:off x="1495449" y="3269483"/>
        <a:ext cx="288106" cy="287332"/>
      </dsp:txXfrm>
    </dsp:sp>
    <dsp:sp modelId="{C7FEC768-6B15-9449-983E-A011E3FD0A8D}">
      <dsp:nvSpPr>
        <dsp:cNvPr id="0" name=""/>
        <dsp:cNvSpPr/>
      </dsp:nvSpPr>
      <dsp:spPr>
        <a:xfrm>
          <a:off x="671402" y="3873578"/>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Bembo"/>
            </a:rPr>
            <a:t>Cost</a:t>
          </a:r>
          <a:r>
            <a:rPr lang="en-US" sz="1200" b="1" kern="1200" dirty="0"/>
            <a:t> and Time Savings</a:t>
          </a:r>
          <a:r>
            <a:rPr lang="en-US" sz="1200" kern="1200" dirty="0"/>
            <a:t>: Streamlines routine tasks, allowing teams to focus on strategic activities.</a:t>
          </a:r>
        </a:p>
      </dsp:txBody>
      <dsp:txXfrm>
        <a:off x="705428" y="3907604"/>
        <a:ext cx="1868149" cy="1093668"/>
      </dsp:txXfrm>
    </dsp:sp>
    <dsp:sp modelId="{62B82B4A-660C-3542-8B3C-9CEAC7E15079}">
      <dsp:nvSpPr>
        <dsp:cNvPr id="0" name=""/>
        <dsp:cNvSpPr/>
      </dsp:nvSpPr>
      <dsp:spPr>
        <a:xfrm>
          <a:off x="2777989" y="4214349"/>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GB" sz="1000" kern="1200"/>
            <a:t>9</a:t>
          </a:r>
        </a:p>
      </dsp:txBody>
      <dsp:txXfrm>
        <a:off x="2777989" y="4310385"/>
        <a:ext cx="287332" cy="288106"/>
      </dsp:txXfrm>
    </dsp:sp>
    <dsp:sp modelId="{FCDFF412-C39B-EC44-A33B-248B17E167E2}">
      <dsp:nvSpPr>
        <dsp:cNvPr id="0" name=""/>
        <dsp:cNvSpPr/>
      </dsp:nvSpPr>
      <dsp:spPr>
        <a:xfrm>
          <a:off x="3382084" y="3873578"/>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Bembo"/>
            </a:rPr>
            <a:t>Data-Driven</a:t>
          </a:r>
          <a:r>
            <a:rPr lang="en-US" sz="1200" b="1" kern="1200" dirty="0"/>
            <a:t> Forecasting</a:t>
          </a:r>
          <a:r>
            <a:rPr lang="en-US" sz="1200" kern="1200" dirty="0"/>
            <a:t>: Better predict customer behavior and sales trends with advanced data models.</a:t>
          </a:r>
        </a:p>
      </dsp:txBody>
      <dsp:txXfrm>
        <a:off x="3416110" y="3907604"/>
        <a:ext cx="1868149" cy="1093668"/>
      </dsp:txXfrm>
    </dsp:sp>
    <dsp:sp modelId="{220C6B2B-83DA-6E4E-B251-088D6FF24D55}">
      <dsp:nvSpPr>
        <dsp:cNvPr id="0" name=""/>
        <dsp:cNvSpPr/>
      </dsp:nvSpPr>
      <dsp:spPr>
        <a:xfrm>
          <a:off x="5488671" y="4214349"/>
          <a:ext cx="410474" cy="480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n-GB" sz="1000" kern="1200"/>
            <a:t>10</a:t>
          </a:r>
        </a:p>
      </dsp:txBody>
      <dsp:txXfrm>
        <a:off x="5488671" y="4310385"/>
        <a:ext cx="287332" cy="288106"/>
      </dsp:txXfrm>
    </dsp:sp>
    <dsp:sp modelId="{D59C5148-0207-D14E-9AEA-BAF3C13FB0F2}">
      <dsp:nvSpPr>
        <dsp:cNvPr id="0" name=""/>
        <dsp:cNvSpPr/>
      </dsp:nvSpPr>
      <dsp:spPr>
        <a:xfrm>
          <a:off x="6092766" y="3873578"/>
          <a:ext cx="1936201" cy="11617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Dynamic Data Visualization : </a:t>
          </a:r>
          <a:r>
            <a:rPr lang="en-US" sz="1200" kern="1200" dirty="0"/>
            <a:t>generate any kind of chart in seconds based on users need </a:t>
          </a:r>
        </a:p>
      </dsp:txBody>
      <dsp:txXfrm>
        <a:off x="6126792" y="3907604"/>
        <a:ext cx="1868149" cy="10936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B5A6B9A-9D3B-4590-9BD1-C40B6381C9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939317B-0CB6-40EB-9E68-0A105491AF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FC19EB-6FBC-45A8-8158-B1F69188592C}" type="datetime1">
              <a:rPr lang="en-GB" smtClean="0"/>
              <a:t>05/10/2024</a:t>
            </a:fld>
            <a:endParaRPr lang="en-GB"/>
          </a:p>
        </p:txBody>
      </p:sp>
      <p:sp>
        <p:nvSpPr>
          <p:cNvPr id="4" name="Footer Placeholder 3">
            <a:extLst>
              <a:ext uri="{FF2B5EF4-FFF2-40B4-BE49-F238E27FC236}">
                <a16:creationId xmlns:a16="http://schemas.microsoft.com/office/drawing/2014/main" id="{5E1645FF-BFBB-45AC-B5C8-585FF774F7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DBB714C0-EFFC-4844-80C1-17032055154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AFA82C-F8B6-4735-A8D7-5B85FB7E05BC}" type="slidenum">
              <a:rPr lang="en-GB" smtClean="0"/>
              <a:t>‹#›</a:t>
            </a:fld>
            <a:endParaRPr lang="en-GB"/>
          </a:p>
        </p:txBody>
      </p:sp>
    </p:spTree>
    <p:extLst>
      <p:ext uri="{BB962C8B-B14F-4D97-AF65-F5344CB8AC3E}">
        <p14:creationId xmlns:p14="http://schemas.microsoft.com/office/powerpoint/2010/main" val="385971667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4419C-010B-4E67-896F-FF715D1B196E}" type="datetime1">
              <a:rPr lang="en-GB" noProof="0" smtClean="0"/>
              <a:pPr/>
              <a:t>05/10/2024</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272999-C585-4931-BDB4-1F8E49B2156F}" type="slidenum">
              <a:rPr lang="en-GB" noProof="0" smtClean="0"/>
              <a:t>‹#›</a:t>
            </a:fld>
            <a:endParaRPr lang="en-GB" noProof="0"/>
          </a:p>
        </p:txBody>
      </p:sp>
    </p:spTree>
    <p:extLst>
      <p:ext uri="{BB962C8B-B14F-4D97-AF65-F5344CB8AC3E}">
        <p14:creationId xmlns:p14="http://schemas.microsoft.com/office/powerpoint/2010/main" val="403472546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D272999-C585-4931-BDB4-1F8E49B2156F}" type="slidenum">
              <a:rPr lang="en-GB" smtClean="0"/>
              <a:t>1</a:t>
            </a:fld>
            <a:endParaRPr lang="en-GB"/>
          </a:p>
        </p:txBody>
      </p:sp>
    </p:spTree>
    <p:extLst>
      <p:ext uri="{BB962C8B-B14F-4D97-AF65-F5344CB8AC3E}">
        <p14:creationId xmlns:p14="http://schemas.microsoft.com/office/powerpoint/2010/main" val="663253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6780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84233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290929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863499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74029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36783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77195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036413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238379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506463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10/5/24</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3957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10/5/24</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3635126"/>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D8EACB7-D372-470B-B76E-A829D0031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Triangular abstract background">
            <a:extLst>
              <a:ext uri="{FF2B5EF4-FFF2-40B4-BE49-F238E27FC236}">
                <a16:creationId xmlns:a16="http://schemas.microsoft.com/office/drawing/2014/main" id="{D584D2AA-0E63-A1D6-1033-2E9D6B4D3A3A}"/>
              </a:ext>
            </a:extLst>
          </p:cNvPr>
          <p:cNvPicPr>
            <a:picLocks noChangeAspect="1"/>
          </p:cNvPicPr>
          <p:nvPr/>
        </p:nvPicPr>
        <p:blipFill>
          <a:blip r:embed="rId3"/>
          <a:srcRect t="15605" r="-2" b="-2"/>
          <a:stretch/>
        </p:blipFill>
        <p:spPr>
          <a:xfrm>
            <a:off x="20" y="10"/>
            <a:ext cx="12191980" cy="6857989"/>
          </a:xfrm>
          <a:prstGeom prst="rect">
            <a:avLst/>
          </a:prstGeom>
        </p:spPr>
      </p:pic>
      <p:sp>
        <p:nvSpPr>
          <p:cNvPr id="19" name="Rectangle 5">
            <a:extLst>
              <a:ext uri="{FF2B5EF4-FFF2-40B4-BE49-F238E27FC236}">
                <a16:creationId xmlns:a16="http://schemas.microsoft.com/office/drawing/2014/main" id="{FBE11A49-02A1-4D4C-9A49-CDF496B109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7458"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239333" y="849086"/>
            <a:ext cx="3904106" cy="2234073"/>
          </a:xfrm>
        </p:spPr>
        <p:txBody>
          <a:bodyPr vert="horz" lIns="91440" tIns="45720" rIns="91440" bIns="45720" rtlCol="0" anchor="b">
            <a:noAutofit/>
          </a:bodyPr>
          <a:lstStyle/>
          <a:p>
            <a:br>
              <a:rPr lang="en-GB" sz="1400" b="1">
                <a:ea typeface="+mj-lt"/>
                <a:cs typeface="+mj-lt"/>
              </a:rPr>
            </a:br>
            <a:br>
              <a:rPr lang="en-GB" sz="1400" b="1">
                <a:ea typeface="+mj-lt"/>
                <a:cs typeface="+mj-lt"/>
              </a:rPr>
            </a:br>
            <a:r>
              <a:rPr lang="en-GB" sz="1400" b="1">
                <a:ea typeface="+mj-lt"/>
                <a:cs typeface="+mj-lt"/>
              </a:rPr>
              <a:t>Transforming reporting efficiency: Cutting costs and time by </a:t>
            </a:r>
            <a:endParaRPr lang="en-US" sz="1400"/>
          </a:p>
          <a:p>
            <a:r>
              <a:rPr lang="en-GB" sz="1400" b="1">
                <a:ea typeface="+mj-lt"/>
                <a:cs typeface="+mj-lt"/>
              </a:rPr>
              <a:t>minimizing developer reliance using generative AI in CRM </a:t>
            </a:r>
            <a:endParaRPr lang="en-GB" sz="1400"/>
          </a:p>
          <a:p>
            <a:endParaRPr lang="en-GB" sz="2000"/>
          </a:p>
        </p:txBody>
      </p:sp>
      <p:sp>
        <p:nvSpPr>
          <p:cNvPr id="3" name="Subtitle 2"/>
          <p:cNvSpPr>
            <a:spLocks noGrp="1"/>
          </p:cNvSpPr>
          <p:nvPr>
            <p:ph type="subTitle" idx="1"/>
          </p:nvPr>
        </p:nvSpPr>
        <p:spPr>
          <a:xfrm>
            <a:off x="7212119" y="4327781"/>
            <a:ext cx="4720536" cy="1210561"/>
          </a:xfrm>
        </p:spPr>
        <p:txBody>
          <a:bodyPr vert="horz" lIns="91440" tIns="45720" rIns="91440" bIns="45720" rtlCol="0" anchor="t">
            <a:normAutofit/>
          </a:bodyPr>
          <a:lstStyle/>
          <a:p>
            <a:pPr algn="l"/>
            <a:r>
              <a:rPr lang="en-GB">
                <a:ea typeface="+mn-lt"/>
                <a:cs typeface="+mn-lt"/>
              </a:rPr>
              <a:t>Presented By</a:t>
            </a:r>
            <a:r>
              <a:rPr lang="en-GB"/>
              <a:t>.  :  Juned Ansari</a:t>
            </a:r>
            <a:br>
              <a:rPr lang="en-GB"/>
            </a:br>
            <a:r>
              <a:rPr lang="en-GB"/>
              <a:t>Project Guide :  Prof. Atlee Fernandes </a:t>
            </a:r>
            <a:endParaRPr lang="en-US"/>
          </a:p>
          <a:p>
            <a:endParaRPr lang="en-GB"/>
          </a:p>
        </p:txBody>
      </p:sp>
      <p:grpSp>
        <p:nvGrpSpPr>
          <p:cNvPr id="13" name="Group 12">
            <a:extLst>
              <a:ext uri="{FF2B5EF4-FFF2-40B4-BE49-F238E27FC236}">
                <a16:creationId xmlns:a16="http://schemas.microsoft.com/office/drawing/2014/main" id="{F1732D3A-CFF0-45BE-AD79-F83D0272C6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44037" y="3864080"/>
            <a:ext cx="867485" cy="115439"/>
            <a:chOff x="8910933" y="1861308"/>
            <a:chExt cx="867485" cy="115439"/>
          </a:xfrm>
        </p:grpSpPr>
        <p:sp>
          <p:nvSpPr>
            <p:cNvPr id="14" name="Rectangle 13">
              <a:extLst>
                <a:ext uri="{FF2B5EF4-FFF2-40B4-BE49-F238E27FC236}">
                  <a16:creationId xmlns:a16="http://schemas.microsoft.com/office/drawing/2014/main" id="{C892F72C-7FB6-49C8-A402-D5DC42DB67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FC92C2E1-605F-49BD-8AC8-DC52B3015E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8BE2E0F-EE6D-4748-AB8F-724D0DDC6E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9" name="Subtitle 2">
            <a:extLst>
              <a:ext uri="{FF2B5EF4-FFF2-40B4-BE49-F238E27FC236}">
                <a16:creationId xmlns:a16="http://schemas.microsoft.com/office/drawing/2014/main" id="{B7D97B28-59E4-6CE3-EE04-389B6CD73D7F}"/>
              </a:ext>
            </a:extLst>
          </p:cNvPr>
          <p:cNvSpPr txBox="1">
            <a:spLocks/>
          </p:cNvSpPr>
          <p:nvPr/>
        </p:nvSpPr>
        <p:spPr>
          <a:xfrm>
            <a:off x="7233582" y="3193664"/>
            <a:ext cx="3916944" cy="559217"/>
          </a:xfrm>
          <a:prstGeom prst="rect">
            <a:avLst/>
          </a:prstGeom>
        </p:spPr>
        <p:txBody>
          <a:bodyPr vert="horz" lIns="91440" tIns="45720" rIns="91440" bIns="45720" rtlCol="0" anchor="t">
            <a:normAutofit fontScale="70000" lnSpcReduction="20000"/>
          </a:bodyPr>
          <a:lstStyle>
            <a:lvl1pPr marL="0" indent="0" algn="ctr" defTabSz="914400" rtl="0" eaLnBrk="1" latinLnBrk="0" hangingPunct="1">
              <a:lnSpc>
                <a:spcPct val="100000"/>
              </a:lnSpc>
              <a:spcBef>
                <a:spcPts val="1000"/>
              </a:spcBef>
              <a:buFontTx/>
              <a:buNone/>
              <a:defRPr sz="2000" kern="1200">
                <a:solidFill>
                  <a:schemeClr val="tx2"/>
                </a:solidFill>
                <a:latin typeface="+mn-lt"/>
                <a:ea typeface="+mn-ea"/>
                <a:cs typeface="+mn-cs"/>
              </a:defRPr>
            </a:lvl1pPr>
            <a:lvl2pPr marL="457200" indent="0" algn="ctr" defTabSz="914400" rtl="0" eaLnBrk="1" latinLnBrk="0" hangingPunct="1">
              <a:lnSpc>
                <a:spcPct val="110000"/>
              </a:lnSpc>
              <a:spcBef>
                <a:spcPts val="500"/>
              </a:spcBef>
              <a:buSzPct val="85000"/>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10000"/>
              </a:lnSpc>
              <a:spcBef>
                <a:spcPts val="500"/>
              </a:spcBef>
              <a:buFontTx/>
              <a:buNone/>
              <a:defRPr sz="1800" kern="1200">
                <a:solidFill>
                  <a:schemeClr val="tx2"/>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10000"/>
              </a:lnSpc>
              <a:spcBef>
                <a:spcPts val="500"/>
              </a:spcBef>
              <a:buFontTx/>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Calibri"/>
              <a:buChar char="-"/>
            </a:pPr>
            <a:r>
              <a:rPr lang="en-GB">
                <a:ea typeface="+mn-lt"/>
                <a:cs typeface="+mn-lt"/>
              </a:rPr>
              <a:t>Enhancing Efficiency, Reducing Costs, and Optimizing Data Analysis, CRM Copilot</a:t>
            </a:r>
            <a:endParaRPr lang="en-US"/>
          </a:p>
        </p:txBody>
      </p:sp>
      <p:pic>
        <p:nvPicPr>
          <p:cNvPr id="5" name="Picture 4" descr="A person standing in front of a wall with various icons&#10;&#10;Description automatically generated">
            <a:extLst>
              <a:ext uri="{FF2B5EF4-FFF2-40B4-BE49-F238E27FC236}">
                <a16:creationId xmlns:a16="http://schemas.microsoft.com/office/drawing/2014/main" id="{7EA8C1EB-C54B-246F-BCFF-D45E4C15BAE5}"/>
              </a:ext>
            </a:extLst>
          </p:cNvPr>
          <p:cNvPicPr>
            <a:picLocks noChangeAspect="1"/>
          </p:cNvPicPr>
          <p:nvPr/>
        </p:nvPicPr>
        <p:blipFill>
          <a:blip r:embed="rId4"/>
          <a:stretch>
            <a:fillRect/>
          </a:stretch>
        </p:blipFill>
        <p:spPr>
          <a:xfrm>
            <a:off x="0" y="1455965"/>
            <a:ext cx="6885214" cy="3959679"/>
          </a:xfrm>
          <a:prstGeom prst="rect">
            <a:avLst/>
          </a:prstGeom>
        </p:spPr>
      </p:pic>
    </p:spTree>
    <p:extLst>
      <p:ext uri="{BB962C8B-B14F-4D97-AF65-F5344CB8AC3E}">
        <p14:creationId xmlns:p14="http://schemas.microsoft.com/office/powerpoint/2010/main" val="2029002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3509319" y="377383"/>
            <a:ext cx="8395464" cy="698744"/>
          </a:xfrm>
        </p:spPr>
        <p:txBody>
          <a:bodyPr>
            <a:normAutofit fontScale="90000"/>
          </a:bodyPr>
          <a:lstStyle/>
          <a:p>
            <a:r>
              <a:rPr lang="en-IN" dirty="0"/>
              <a:t>Key Benefits of Implementing Generative AI in CRM</a:t>
            </a:r>
            <a:endParaRPr lang="en-US" dirty="0"/>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3509319" y="1170229"/>
            <a:ext cx="8395465" cy="5526785"/>
          </a:xfrm>
        </p:spPr>
        <p:txBody>
          <a:bodyPr vert="horz" lIns="91440" tIns="45720" rIns="91440" bIns="45720" rtlCol="0" anchor="t">
            <a:normAutofit fontScale="77500" lnSpcReduction="20000"/>
          </a:bodyPr>
          <a:lstStyle/>
          <a:p>
            <a:pPr lvl="0">
              <a:lnSpc>
                <a:spcPct val="107000"/>
              </a:lnSpc>
              <a:spcAft>
                <a:spcPts val="800"/>
              </a:spcAft>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4.  Scalabi</a:t>
            </a:r>
            <a:r>
              <a:rPr lang="en-IN" sz="1800" b="1" dirty="0">
                <a:latin typeface="Times New Roman" panose="02020603050405020304" pitchFamily="18" charset="0"/>
                <a:cs typeface="Times New Roman" panose="02020603050405020304" pitchFamily="18" charset="0"/>
              </a:rPr>
              <a:t>lity and Flexibility </a:t>
            </a: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Ability to handle large volumes of data efficiently.</a:t>
            </a: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Flexibility to scale operations without proportional increases in costs.</a:t>
            </a: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Easy to use (Improved system performance and user experience.)</a:t>
            </a:r>
          </a:p>
          <a:p>
            <a:pPr lvl="0">
              <a:lnSpc>
                <a:spcPct val="107000"/>
              </a:lnSpc>
              <a:spcAft>
                <a:spcPts val="800"/>
              </a:spcAft>
              <a:tabLst>
                <a:tab pos="457200" algn="l"/>
              </a:tabLst>
            </a:pPr>
            <a:r>
              <a:rPr lang="en-IN" sz="1800" b="1" dirty="0">
                <a:latin typeface="Times New Roman" panose="02020603050405020304" pitchFamily="18" charset="0"/>
                <a:cs typeface="Times New Roman" panose="02020603050405020304" pitchFamily="18" charset="0"/>
              </a:rPr>
              <a:t>5. Cost Efficiency</a:t>
            </a:r>
            <a:endParaRPr lang="en-IN" dirty="0">
              <a:effectLst/>
            </a:endParaRPr>
          </a:p>
          <a:p>
            <a:pPr marL="742950" lvl="1" indent="-285750">
              <a:lnSpc>
                <a:spcPct val="117000"/>
              </a:lnSpc>
              <a:spcAft>
                <a:spcPts val="800"/>
              </a:spcAft>
              <a:buSzPts val="1000"/>
              <a:buFont typeface="Courier New" panose="02070309020205020404" pitchFamily="49" charset="0"/>
              <a:buChar char="o"/>
              <a:tabLst>
                <a:tab pos="914400" algn="l"/>
              </a:tabLst>
            </a:pPr>
            <a:r>
              <a:rPr lang="en-IN" sz="1600" dirty="0"/>
              <a:t>Although initial integration costs are high, the reduction in manual efforts, lower maintenance, and operational savings over time make generative AI a cost-effective solution.</a:t>
            </a:r>
            <a:endParaRPr lang="en-IN" sz="1700" dirty="0">
              <a:ea typeface="+mn-lt"/>
              <a:cs typeface="+mn-lt"/>
            </a:endParaRPr>
          </a:p>
          <a:p>
            <a:pPr lvl="0">
              <a:lnSpc>
                <a:spcPct val="107000"/>
              </a:lnSpc>
              <a:spcAft>
                <a:spcPts val="800"/>
              </a:spcAft>
              <a:tabLst>
                <a:tab pos="457200" algn="l"/>
              </a:tabLst>
            </a:pPr>
            <a:r>
              <a:rPr lang="en-IN" sz="1800" b="1" dirty="0">
                <a:latin typeface="Times New Roman" panose="02020603050405020304" pitchFamily="18" charset="0"/>
                <a:cs typeface="Times New Roman" panose="02020603050405020304" pitchFamily="18" charset="0"/>
              </a:rPr>
              <a:t>6. Data-Driven Decision Making</a:t>
            </a:r>
            <a:endParaRPr lang="en-IN" dirty="0">
              <a:effectLst/>
            </a:endParaRP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Providing real-time, accurate data for decision-making.</a:t>
            </a: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Identifying trends and patterns that inform strategic planning.</a:t>
            </a:r>
          </a:p>
          <a:p>
            <a:pPr marL="742950" lvl="1" indent="-285750">
              <a:lnSpc>
                <a:spcPct val="117000"/>
              </a:lnSpc>
              <a:spcAft>
                <a:spcPts val="800"/>
              </a:spcAft>
              <a:buSzPts val="1000"/>
              <a:buFont typeface="Courier New" panose="02070309020205020404" pitchFamily="49" charset="0"/>
              <a:buChar char="o"/>
              <a:tabLst>
                <a:tab pos="914400" algn="l"/>
              </a:tabLst>
            </a:pPr>
            <a:r>
              <a:rPr lang="en-IN" sz="1700" dirty="0">
                <a:ea typeface="+mn-lt"/>
                <a:cs typeface="+mn-lt"/>
              </a:rPr>
              <a:t>Enabling proactive rather than reactive business strategies.</a:t>
            </a:r>
          </a:p>
          <a:p>
            <a:pPr lvl="0">
              <a:lnSpc>
                <a:spcPct val="107000"/>
              </a:lnSpc>
              <a:spcAft>
                <a:spcPts val="800"/>
              </a:spcAft>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7. The key metrics to evaluate the success of generative AI in CRM reporting</a:t>
            </a:r>
            <a:endParaRPr lang="en-IN" dirty="0">
              <a:effectLst/>
            </a:endParaRP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Reduction in report generation time.</a:t>
            </a: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Decrease in operational costs.</a:t>
            </a: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Improvement in user satisfaction and adoption rates.</a:t>
            </a:r>
          </a:p>
        </p:txBody>
      </p:sp>
      <p:pic>
        <p:nvPicPr>
          <p:cNvPr id="6" name="Image 0" descr="preencoded.png">
            <a:extLst>
              <a:ext uri="{FF2B5EF4-FFF2-40B4-BE49-F238E27FC236}">
                <a16:creationId xmlns:a16="http://schemas.microsoft.com/office/drawing/2014/main" id="{EB261004-C824-8943-9252-0E7A13167AC4}"/>
              </a:ext>
            </a:extLst>
          </p:cNvPr>
          <p:cNvPicPr>
            <a:picLocks noChangeAspect="1"/>
          </p:cNvPicPr>
          <p:nvPr/>
        </p:nvPicPr>
        <p:blipFill>
          <a:blip r:embed="rId2"/>
          <a:stretch>
            <a:fillRect/>
          </a:stretch>
        </p:blipFill>
        <p:spPr>
          <a:xfrm>
            <a:off x="-593125" y="0"/>
            <a:ext cx="3987113" cy="6697014"/>
          </a:xfrm>
          <a:prstGeom prst="rect">
            <a:avLst/>
          </a:prstGeom>
        </p:spPr>
      </p:pic>
    </p:spTree>
    <p:extLst>
      <p:ext uri="{BB962C8B-B14F-4D97-AF65-F5344CB8AC3E}">
        <p14:creationId xmlns:p14="http://schemas.microsoft.com/office/powerpoint/2010/main" val="4255972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3657600" y="377383"/>
            <a:ext cx="8190962" cy="698744"/>
          </a:xfrm>
        </p:spPr>
        <p:txBody>
          <a:bodyPr>
            <a:normAutofit/>
          </a:bodyPr>
          <a:lstStyle/>
          <a:p>
            <a:r>
              <a:rPr lang="en-IN" dirty="0"/>
              <a:t>Drawbacks</a:t>
            </a:r>
            <a:endParaRPr lang="en-US" dirty="0"/>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3657600" y="1170230"/>
            <a:ext cx="8071338" cy="5310387"/>
          </a:xfrm>
        </p:spPr>
        <p:txBody>
          <a:bodyPr vert="horz" lIns="91440" tIns="45720" rIns="91440" bIns="45720" rtlCol="0" anchor="t">
            <a:normAutofit/>
          </a:bodyPr>
          <a:lstStyle/>
          <a:p>
            <a:pPr lvl="0">
              <a:lnSpc>
                <a:spcPct val="107000"/>
              </a:lnSpc>
              <a:spcAft>
                <a:spcPts val="800"/>
              </a:spcAft>
              <a:tabLst>
                <a:tab pos="457200" algn="l"/>
              </a:tabLst>
            </a:pPr>
            <a:r>
              <a:rPr lang="en-IN" sz="1800" b="1" dirty="0">
                <a:latin typeface="Times New Roman" panose="02020603050405020304" pitchFamily="18" charset="0"/>
                <a:ea typeface="Times New Roman" panose="02020603050405020304" pitchFamily="18" charset="0"/>
                <a:cs typeface="Times New Roman" panose="02020603050405020304" pitchFamily="18" charset="0"/>
              </a:rPr>
              <a:t>1</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  What are the potential risks of relying on generative AI for CRM reporting, and how can they be mitigated?</a:t>
            </a:r>
            <a:endParaRPr lang="en-IN" dirty="0">
              <a:effectLst/>
            </a:endParaRP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Dependence on AI models that may require frequent updates.</a:t>
            </a: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Mitigation through continuous monitoring and validation processes.</a:t>
            </a:r>
          </a:p>
          <a:p>
            <a:pPr marL="742950" lvl="1" indent="-285750">
              <a:lnSpc>
                <a:spcPct val="127000"/>
              </a:lnSpc>
              <a:spcAft>
                <a:spcPts val="800"/>
              </a:spcAft>
              <a:buSzPts val="1000"/>
              <a:buFont typeface="Courier New" panose="02070309020205020404" pitchFamily="49" charset="0"/>
              <a:buChar char="o"/>
              <a:tabLst>
                <a:tab pos="914400" algn="l"/>
              </a:tabLst>
            </a:pPr>
            <a:r>
              <a:rPr lang="en-IN" dirty="0">
                <a:ea typeface="+mn-lt"/>
                <a:cs typeface="+mn-lt"/>
              </a:rPr>
              <a:t>Soo many models available in the market, which one to choose?  </a:t>
            </a:r>
          </a:p>
          <a:p>
            <a:pPr marL="342900" lvl="0" indent="-342900">
              <a:lnSpc>
                <a:spcPct val="107000"/>
              </a:lnSpc>
              <a:spcAft>
                <a:spcPts val="800"/>
              </a:spcAft>
              <a:buFont typeface="+mj-lt"/>
              <a:buAutoNum type="arabicPeriod"/>
              <a:tabLst>
                <a:tab pos="457200" algn="l"/>
              </a:tabLs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 0" descr="preencoded.png">
            <a:extLst>
              <a:ext uri="{FF2B5EF4-FFF2-40B4-BE49-F238E27FC236}">
                <a16:creationId xmlns:a16="http://schemas.microsoft.com/office/drawing/2014/main" id="{9697F4A3-9C9C-7849-949A-493B1444F7B1}"/>
              </a:ext>
            </a:extLst>
          </p:cNvPr>
          <p:cNvPicPr>
            <a:picLocks noChangeAspect="1"/>
          </p:cNvPicPr>
          <p:nvPr/>
        </p:nvPicPr>
        <p:blipFill>
          <a:blip r:embed="rId2"/>
          <a:stretch>
            <a:fillRect/>
          </a:stretch>
        </p:blipFill>
        <p:spPr>
          <a:xfrm>
            <a:off x="0" y="-1"/>
            <a:ext cx="3435178" cy="6858001"/>
          </a:xfrm>
          <a:prstGeom prst="rect">
            <a:avLst/>
          </a:prstGeom>
        </p:spPr>
      </p:pic>
    </p:spTree>
    <p:extLst>
      <p:ext uri="{BB962C8B-B14F-4D97-AF65-F5344CB8AC3E}">
        <p14:creationId xmlns:p14="http://schemas.microsoft.com/office/powerpoint/2010/main" val="3747814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p:txBody>
          <a:bodyPr/>
          <a:lstStyle/>
          <a:p>
            <a:r>
              <a:rPr lang="en-US">
                <a:ea typeface="+mj-lt"/>
                <a:cs typeface="+mj-lt"/>
              </a:rPr>
              <a:t>Conclusion &amp; Recommendations</a:t>
            </a:r>
            <a:endParaRPr lang="en-US"/>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1028700" y="2161903"/>
            <a:ext cx="8466827" cy="3969342"/>
          </a:xfrm>
        </p:spPr>
        <p:txBody>
          <a:bodyPr vert="horz" lIns="91440" tIns="45720" rIns="91440" bIns="45720" rtlCol="0" anchor="t">
            <a:normAutofit fontScale="92500" lnSpcReduction="20000"/>
          </a:bodyPr>
          <a:lstStyle/>
          <a:p>
            <a:pPr marL="342900" indent="-342900">
              <a:buFont typeface="Arial"/>
              <a:buChar char="•"/>
            </a:pPr>
            <a:r>
              <a:rPr lang="en-US">
                <a:ea typeface="+mn-lt"/>
                <a:cs typeface="+mn-lt"/>
              </a:rPr>
              <a:t>Summarizes the project’s impact, discusses the broader implications, and presents potential future directions for leveraging AI in CRM and other business functions.</a:t>
            </a:r>
            <a:endParaRPr lang="en-US" b="1">
              <a:ea typeface="+mn-lt"/>
              <a:cs typeface="+mn-lt"/>
            </a:endParaRPr>
          </a:p>
          <a:p>
            <a:r>
              <a:rPr lang="en-US" b="1">
                <a:ea typeface="+mn-lt"/>
                <a:cs typeface="+mn-lt"/>
              </a:rPr>
              <a:t>Key Takeaways</a:t>
            </a:r>
            <a:r>
              <a:rPr lang="en-US">
                <a:ea typeface="+mn-lt"/>
                <a:cs typeface="+mn-lt"/>
              </a:rPr>
              <a:t>:</a:t>
            </a:r>
          </a:p>
          <a:p>
            <a:pPr lvl="1" indent="0">
              <a:buFont typeface="Courier New"/>
              <a:buChar char="o"/>
            </a:pPr>
            <a:r>
              <a:rPr lang="en-US">
                <a:ea typeface="+mn-lt"/>
                <a:cs typeface="+mn-lt"/>
              </a:rPr>
              <a:t> The AI-powered chatbot bridges the gap between technical and non-technical teams.</a:t>
            </a:r>
            <a:endParaRPr lang="en-US"/>
          </a:p>
          <a:p>
            <a:pPr lvl="1" indent="0">
              <a:buFont typeface="Courier New"/>
              <a:buChar char="o"/>
            </a:pPr>
            <a:r>
              <a:rPr lang="en-US">
                <a:ea typeface="+mn-lt"/>
                <a:cs typeface="+mn-lt"/>
              </a:rPr>
              <a:t> Results indicate a substantial improvement in reporting efficiency.</a:t>
            </a:r>
            <a:endParaRPr lang="en-US"/>
          </a:p>
          <a:p>
            <a:r>
              <a:rPr lang="en-US" b="1">
                <a:ea typeface="+mn-lt"/>
                <a:cs typeface="+mn-lt"/>
              </a:rPr>
              <a:t>Future Scope</a:t>
            </a:r>
            <a:r>
              <a:rPr lang="en-US">
                <a:ea typeface="+mn-lt"/>
                <a:cs typeface="+mn-lt"/>
              </a:rPr>
              <a:t>:</a:t>
            </a:r>
            <a:endParaRPr lang="en-US"/>
          </a:p>
          <a:p>
            <a:pPr lvl="1" indent="0">
              <a:buFont typeface="Courier New"/>
              <a:buChar char="o"/>
            </a:pPr>
            <a:r>
              <a:rPr lang="en-US">
                <a:ea typeface="+mn-lt"/>
                <a:cs typeface="+mn-lt"/>
              </a:rPr>
              <a:t> Expand AI capabilities to include predictive analytics.</a:t>
            </a:r>
            <a:endParaRPr lang="en-US"/>
          </a:p>
          <a:p>
            <a:pPr lvl="1" indent="0">
              <a:buFont typeface="Courier New"/>
              <a:buChar char="o"/>
            </a:pPr>
            <a:r>
              <a:rPr lang="en-US">
                <a:ea typeface="+mn-lt"/>
                <a:cs typeface="+mn-lt"/>
              </a:rPr>
              <a:t> Explore the use of the chatbot in other business processes.</a:t>
            </a:r>
            <a:endParaRPr lang="en-US"/>
          </a:p>
          <a:p>
            <a:pPr marL="45720">
              <a:buSzPct val="85000"/>
            </a:pPr>
            <a:r>
              <a:rPr lang="en-US" b="1">
                <a:ea typeface="+mn-lt"/>
                <a:cs typeface="+mn-lt"/>
              </a:rPr>
              <a:t>Suggestions for Implementation</a:t>
            </a:r>
            <a:r>
              <a:rPr lang="en-US">
                <a:ea typeface="+mn-lt"/>
                <a:cs typeface="+mn-lt"/>
              </a:rPr>
              <a:t>:</a:t>
            </a:r>
            <a:endParaRPr lang="en-US">
              <a:solidFill>
                <a:srgbClr val="000000"/>
              </a:solidFill>
              <a:ea typeface="+mn-lt"/>
              <a:cs typeface="+mn-lt"/>
            </a:endParaRPr>
          </a:p>
          <a:p>
            <a:pPr lvl="1" indent="0">
              <a:buFont typeface="Courier New,monospace"/>
              <a:buChar char="o"/>
            </a:pPr>
            <a:r>
              <a:rPr lang="en-US">
                <a:ea typeface="+mn-lt"/>
                <a:cs typeface="+mn-lt"/>
              </a:rPr>
              <a:t> Provide training to business users on using AI tools effectively.</a:t>
            </a:r>
            <a:endParaRPr lang="en-US">
              <a:solidFill>
                <a:srgbClr val="000000"/>
              </a:solidFill>
              <a:ea typeface="+mn-lt"/>
              <a:cs typeface="+mn-lt"/>
            </a:endParaRPr>
          </a:p>
          <a:p>
            <a:pPr lvl="1" indent="0">
              <a:buFont typeface="Courier New,monospace"/>
              <a:buChar char="o"/>
            </a:pPr>
            <a:r>
              <a:rPr lang="en-US">
                <a:ea typeface="+mn-lt"/>
                <a:cs typeface="+mn-lt"/>
              </a:rPr>
              <a:t> Regularly update AI models to ensure they keep up with business needs and improve accuracy.</a:t>
            </a:r>
            <a:endParaRPr lang="en-US">
              <a:solidFill>
                <a:srgbClr val="000000"/>
              </a:solidFill>
              <a:ea typeface="+mn-lt"/>
              <a:cs typeface="+mn-lt"/>
            </a:endParaRPr>
          </a:p>
          <a:p>
            <a:pPr lvl="1" indent="0">
              <a:buFont typeface="Courier New"/>
              <a:buChar char="o"/>
            </a:pPr>
            <a:endParaRPr lang="en-US">
              <a:ea typeface="+mn-lt"/>
              <a:cs typeface="+mn-lt"/>
            </a:endParaRPr>
          </a:p>
          <a:p>
            <a:pPr marL="342900" indent="-342900">
              <a:buFont typeface="Arial"/>
              <a:buChar char="•"/>
            </a:pPr>
            <a:endParaRPr lang="en-US">
              <a:ea typeface="+mn-lt"/>
              <a:cs typeface="+mn-lt"/>
            </a:endParaRPr>
          </a:p>
        </p:txBody>
      </p:sp>
      <p:pic>
        <p:nvPicPr>
          <p:cNvPr id="4" name="Picture 3" descr="A person sitting at a podium with a light bulb and check marks&#10;&#10;Description automatically generated">
            <a:extLst>
              <a:ext uri="{FF2B5EF4-FFF2-40B4-BE49-F238E27FC236}">
                <a16:creationId xmlns:a16="http://schemas.microsoft.com/office/drawing/2014/main" id="{0BA5C86C-6B92-F708-F3A1-C8C50AF6ADEB}"/>
              </a:ext>
            </a:extLst>
          </p:cNvPr>
          <p:cNvPicPr>
            <a:picLocks noChangeAspect="1"/>
          </p:cNvPicPr>
          <p:nvPr/>
        </p:nvPicPr>
        <p:blipFill>
          <a:blip r:embed="rId2"/>
          <a:stretch>
            <a:fillRect/>
          </a:stretch>
        </p:blipFill>
        <p:spPr>
          <a:xfrm>
            <a:off x="9069134" y="316661"/>
            <a:ext cx="2748951" cy="2806461"/>
          </a:xfrm>
          <a:prstGeom prst="rect">
            <a:avLst/>
          </a:prstGeom>
        </p:spPr>
      </p:pic>
    </p:spTree>
    <p:extLst>
      <p:ext uri="{BB962C8B-B14F-4D97-AF65-F5344CB8AC3E}">
        <p14:creationId xmlns:p14="http://schemas.microsoft.com/office/powerpoint/2010/main" val="3987733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1" name="Rectangle 10">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2" name="Straight Connector 11">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5" name="Rectangle 14">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705" y="15902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4E096A-C5DB-CFFA-7F96-73EB35B3FB74}"/>
              </a:ext>
            </a:extLst>
          </p:cNvPr>
          <p:cNvSpPr>
            <a:spLocks noGrp="1"/>
          </p:cNvSpPr>
          <p:nvPr>
            <p:ph type="title"/>
          </p:nvPr>
        </p:nvSpPr>
        <p:spPr>
          <a:xfrm>
            <a:off x="2342270" y="1188720"/>
            <a:ext cx="7512147" cy="1955405"/>
          </a:xfrm>
        </p:spPr>
        <p:txBody>
          <a:bodyPr vert="horz" lIns="91440" tIns="45720" rIns="91440" bIns="45720" rtlCol="0" anchor="b">
            <a:normAutofit/>
          </a:bodyPr>
          <a:lstStyle/>
          <a:p>
            <a:pPr algn="ctr"/>
            <a:r>
              <a:rPr lang="en-US" sz="2800" kern="1200" cap="all" spc="390" baseline="0">
                <a:solidFill>
                  <a:schemeClr val="tx2"/>
                </a:solidFill>
                <a:latin typeface="+mj-lt"/>
                <a:ea typeface="+mj-ea"/>
                <a:cs typeface="+mj-cs"/>
              </a:rPr>
              <a:t>Thank you...</a:t>
            </a:r>
          </a:p>
        </p:txBody>
      </p:sp>
      <p:grpSp>
        <p:nvGrpSpPr>
          <p:cNvPr id="19" name="Group 18">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1463"/>
            <a:ext cx="867485" cy="115439"/>
            <a:chOff x="8910933" y="1861308"/>
            <a:chExt cx="867485" cy="115439"/>
          </a:xfrm>
        </p:grpSpPr>
        <p:sp>
          <p:nvSpPr>
            <p:cNvPr id="20" name="Rectangle 19">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1" name="Straight Connector 20">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7125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1DF0A-771F-93AD-6ABE-612AD5E712BE}"/>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5206C222-89E9-A7C9-AC36-E7BF637D4E23}"/>
              </a:ext>
            </a:extLst>
          </p:cNvPr>
          <p:cNvSpPr>
            <a:spLocks noGrp="1"/>
          </p:cNvSpPr>
          <p:nvPr>
            <p:ph idx="1"/>
          </p:nvPr>
        </p:nvSpPr>
        <p:spPr>
          <a:xfrm>
            <a:off x="1028700" y="2161903"/>
            <a:ext cx="5875564" cy="3969342"/>
          </a:xfrm>
        </p:spPr>
        <p:txBody>
          <a:bodyPr vert="horz" lIns="91440" tIns="45720" rIns="91440" bIns="45720" rtlCol="0" anchor="t">
            <a:normAutofit fontScale="85000" lnSpcReduction="10000"/>
          </a:bodyPr>
          <a:lstStyle/>
          <a:p>
            <a:r>
              <a:rPr lang="en-US" dirty="0">
                <a:ea typeface="+mn-lt"/>
                <a:cs typeface="+mn-lt"/>
              </a:rPr>
              <a:t>This project, which integrates Generative AI to transform traditional CRM reporting, seeks to address the inefficiencies in CRM data reporting by utilizing a Generative AI-powered chatbot for natural language queries, and this presentation covers the findings and outcomes of the project, including the identified business problems, proposed solution, research methodology, results, and overall business impact.</a:t>
            </a:r>
            <a:endParaRPr lang="en-US" dirty="0"/>
          </a:p>
          <a:p>
            <a:pPr marL="285750" indent="-285750">
              <a:buFont typeface="Arial"/>
              <a:buChar char="•"/>
            </a:pPr>
            <a:r>
              <a:rPr lang="en-US" b="1" dirty="0">
                <a:ea typeface="+mn-lt"/>
                <a:cs typeface="+mn-lt"/>
              </a:rPr>
              <a:t>Problem Statement</a:t>
            </a:r>
            <a:r>
              <a:rPr lang="en-US" dirty="0">
                <a:ea typeface="+mn-lt"/>
                <a:cs typeface="+mn-lt"/>
              </a:rPr>
              <a:t>: CRM systems often have a high dependency on technical teams to generate reports and perform complex data analysis.</a:t>
            </a:r>
            <a:endParaRPr lang="en-US" dirty="0"/>
          </a:p>
          <a:p>
            <a:pPr marL="285750" indent="-285750">
              <a:buFont typeface="Arial"/>
              <a:buChar char="•"/>
            </a:pPr>
            <a:r>
              <a:rPr lang="en-US" b="1" dirty="0">
                <a:ea typeface="+mn-lt"/>
                <a:cs typeface="+mn-lt"/>
              </a:rPr>
              <a:t>Objective</a:t>
            </a:r>
            <a:r>
              <a:rPr lang="en-US" dirty="0">
                <a:ea typeface="+mn-lt"/>
                <a:cs typeface="+mn-lt"/>
              </a:rPr>
              <a:t>: Develop an AI Copilot to minimize developer reliance and enable non-technical business users to easily query data and generate reports.</a:t>
            </a:r>
            <a:endParaRPr lang="en-US" dirty="0"/>
          </a:p>
          <a:p>
            <a:endParaRPr lang="en-US" dirty="0"/>
          </a:p>
          <a:p>
            <a:endParaRPr lang="en-US" dirty="0"/>
          </a:p>
        </p:txBody>
      </p:sp>
      <p:pic>
        <p:nvPicPr>
          <p:cNvPr id="7" name="Picture 6" descr="A diagram of customer relationship management&#10;&#10;Description automatically generated">
            <a:extLst>
              <a:ext uri="{FF2B5EF4-FFF2-40B4-BE49-F238E27FC236}">
                <a16:creationId xmlns:a16="http://schemas.microsoft.com/office/drawing/2014/main" id="{057FB0F2-6BA0-5C1C-B572-4FBBB1076FE9}"/>
              </a:ext>
            </a:extLst>
          </p:cNvPr>
          <p:cNvPicPr>
            <a:picLocks noChangeAspect="1"/>
          </p:cNvPicPr>
          <p:nvPr/>
        </p:nvPicPr>
        <p:blipFill>
          <a:blip r:embed="rId2"/>
          <a:stretch>
            <a:fillRect/>
          </a:stretch>
        </p:blipFill>
        <p:spPr>
          <a:xfrm>
            <a:off x="6889079" y="1890405"/>
            <a:ext cx="5052332" cy="3019423"/>
          </a:xfrm>
          <a:prstGeom prst="rect">
            <a:avLst/>
          </a:prstGeom>
        </p:spPr>
      </p:pic>
    </p:spTree>
    <p:extLst>
      <p:ext uri="{BB962C8B-B14F-4D97-AF65-F5344CB8AC3E}">
        <p14:creationId xmlns:p14="http://schemas.microsoft.com/office/powerpoint/2010/main" val="1961232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p:txBody>
          <a:bodyPr/>
          <a:lstStyle/>
          <a:p>
            <a:r>
              <a:rPr lang="en-US">
                <a:ea typeface="+mj-lt"/>
                <a:cs typeface="+mj-lt"/>
              </a:rPr>
              <a:t>Business Problem</a:t>
            </a:r>
            <a:endParaRPr lang="en-US"/>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p:txBody>
          <a:bodyPr vert="horz" lIns="91440" tIns="45720" rIns="91440" bIns="45720" rtlCol="0" anchor="t">
            <a:normAutofit/>
          </a:bodyPr>
          <a:lstStyle/>
          <a:p>
            <a:r>
              <a:rPr lang="en-US">
                <a:ea typeface="+mn-lt"/>
                <a:cs typeface="+mn-lt"/>
              </a:rPr>
              <a:t>This slide details the specific issues faced by businesses when using traditional CRM systems, emphasizing how these pain points impact efficiency and decision-making.</a:t>
            </a:r>
            <a:endParaRPr lang="en-US"/>
          </a:p>
          <a:p>
            <a:r>
              <a:rPr lang="en-US" b="1">
                <a:ea typeface="+mn-lt"/>
                <a:cs typeface="+mn-lt"/>
              </a:rPr>
              <a:t>Pain Points in CRM Systems</a:t>
            </a:r>
            <a:r>
              <a:rPr lang="en-US">
                <a:ea typeface="+mn-lt"/>
                <a:cs typeface="+mn-lt"/>
              </a:rPr>
              <a:t>:</a:t>
            </a:r>
            <a:endParaRPr lang="en-US"/>
          </a:p>
          <a:p>
            <a:pPr marL="285750" indent="-285750">
              <a:buFont typeface="Arial"/>
              <a:buChar char="•"/>
            </a:pPr>
            <a:r>
              <a:rPr lang="en-US" b="1">
                <a:ea typeface="+mn-lt"/>
                <a:cs typeface="+mn-lt"/>
              </a:rPr>
              <a:t>High Dependence on Developers</a:t>
            </a:r>
            <a:r>
              <a:rPr lang="en-US">
                <a:ea typeface="+mn-lt"/>
                <a:cs typeface="+mn-lt"/>
              </a:rPr>
              <a:t>: Business users often require technical assistance for data retrieval.</a:t>
            </a:r>
            <a:endParaRPr lang="en-US"/>
          </a:p>
          <a:p>
            <a:pPr marL="285750" indent="-285750">
              <a:buFont typeface="Arial"/>
              <a:buChar char="•"/>
            </a:pPr>
            <a:r>
              <a:rPr lang="en-US" b="1">
                <a:ea typeface="+mn-lt"/>
                <a:cs typeface="+mn-lt"/>
              </a:rPr>
              <a:t>Manual and Time-Consuming</a:t>
            </a:r>
            <a:r>
              <a:rPr lang="en-US">
                <a:ea typeface="+mn-lt"/>
                <a:cs typeface="+mn-lt"/>
              </a:rPr>
              <a:t>: Generating complex reports can take hours or even days.</a:t>
            </a:r>
            <a:endParaRPr lang="en-US"/>
          </a:p>
          <a:p>
            <a:pPr marL="285750" indent="-285750">
              <a:buFont typeface="Arial"/>
              <a:buChar char="•"/>
            </a:pPr>
            <a:r>
              <a:rPr lang="en-US" b="1">
                <a:ea typeface="+mn-lt"/>
                <a:cs typeface="+mn-lt"/>
              </a:rPr>
              <a:t>Costly Reporting Processes</a:t>
            </a:r>
            <a:r>
              <a:rPr lang="en-US">
                <a:ea typeface="+mn-lt"/>
                <a:cs typeface="+mn-lt"/>
              </a:rPr>
              <a:t>: Developer costs and delays in reporting add up to increased operational expenses.</a:t>
            </a:r>
            <a:endParaRPr lang="en-US"/>
          </a:p>
          <a:p>
            <a:endParaRPr lang="en-US"/>
          </a:p>
        </p:txBody>
      </p:sp>
      <p:pic>
        <p:nvPicPr>
          <p:cNvPr id="4" name="Picture 3">
            <a:extLst>
              <a:ext uri="{FF2B5EF4-FFF2-40B4-BE49-F238E27FC236}">
                <a16:creationId xmlns:a16="http://schemas.microsoft.com/office/drawing/2014/main" id="{0E929736-19C0-8CCB-B34D-137228DCDEE5}"/>
              </a:ext>
            </a:extLst>
          </p:cNvPr>
          <p:cNvPicPr>
            <a:picLocks noChangeAspect="1"/>
          </p:cNvPicPr>
          <p:nvPr/>
        </p:nvPicPr>
        <p:blipFill>
          <a:blip r:embed="rId2"/>
          <a:stretch>
            <a:fillRect/>
          </a:stretch>
        </p:blipFill>
        <p:spPr>
          <a:xfrm>
            <a:off x="-238253" y="416174"/>
            <a:ext cx="1905000" cy="1905000"/>
          </a:xfrm>
          <a:prstGeom prst="rect">
            <a:avLst/>
          </a:prstGeom>
        </p:spPr>
      </p:pic>
    </p:spTree>
    <p:extLst>
      <p:ext uri="{BB962C8B-B14F-4D97-AF65-F5344CB8AC3E}">
        <p14:creationId xmlns:p14="http://schemas.microsoft.com/office/powerpoint/2010/main" val="264817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4250724" y="723900"/>
            <a:ext cx="6912576" cy="1288489"/>
          </a:xfrm>
        </p:spPr>
        <p:txBody>
          <a:bodyPr/>
          <a:lstStyle/>
          <a:p>
            <a:r>
              <a:rPr lang="en-US" dirty="0">
                <a:ea typeface="+mj-lt"/>
                <a:cs typeface="+mj-lt"/>
              </a:rPr>
              <a:t>Proposed Solution</a:t>
            </a:r>
            <a:endParaRPr lang="en-US" dirty="0"/>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4250724" y="2161903"/>
            <a:ext cx="7512908" cy="3969342"/>
          </a:xfrm>
        </p:spPr>
        <p:txBody>
          <a:bodyPr vert="horz" lIns="91440" tIns="45720" rIns="91440" bIns="45720" rtlCol="0" anchor="t">
            <a:normAutofit fontScale="85000" lnSpcReduction="20000"/>
          </a:bodyPr>
          <a:lstStyle/>
          <a:p>
            <a:pPr marL="285750" indent="-285750">
              <a:buFont typeface="Arial"/>
              <a:buChar char="•"/>
            </a:pPr>
            <a:r>
              <a:rPr lang="en-US" dirty="0">
                <a:ea typeface="+mn-lt"/>
                <a:cs typeface="+mn-lt"/>
              </a:rPr>
              <a:t>The proposed solution leverages a Generative AI chatbot to enable business users to interact with the CRM system using natural language. This helps eliminate bottlenecks and make reporting more self-service.</a:t>
            </a:r>
            <a:endParaRPr lang="en-US" b="1" dirty="0">
              <a:ea typeface="+mn-lt"/>
              <a:cs typeface="+mn-lt"/>
            </a:endParaRPr>
          </a:p>
          <a:p>
            <a:pPr marL="285750" indent="-285750">
              <a:buFont typeface="Arial"/>
              <a:buChar char="•"/>
            </a:pPr>
            <a:r>
              <a:rPr lang="en-US" b="1" dirty="0">
                <a:ea typeface="+mn-lt"/>
                <a:cs typeface="+mn-lt"/>
              </a:rPr>
              <a:t>AI-Powered Copilot</a:t>
            </a:r>
            <a:r>
              <a:rPr lang="en-US" dirty="0">
                <a:ea typeface="+mn-lt"/>
                <a:cs typeface="+mn-lt"/>
              </a:rPr>
              <a:t>:</a:t>
            </a:r>
            <a:endParaRPr lang="en-US" dirty="0"/>
          </a:p>
          <a:p>
            <a:pPr marL="560070" lvl="1" indent="-285750">
              <a:buFont typeface="Courier New"/>
              <a:buChar char="o"/>
            </a:pPr>
            <a:r>
              <a:rPr lang="en-US" dirty="0">
                <a:ea typeface="+mn-lt"/>
                <a:cs typeface="+mn-lt"/>
              </a:rPr>
              <a:t>Uses Generative AI to understand natural language queries.</a:t>
            </a:r>
          </a:p>
          <a:p>
            <a:pPr marL="560070" lvl="1" indent="-285750">
              <a:buFont typeface="Courier New"/>
              <a:buChar char="o"/>
            </a:pPr>
            <a:r>
              <a:rPr lang="en-US" dirty="0">
                <a:ea typeface="+mn-lt"/>
                <a:cs typeface="+mn-lt"/>
              </a:rPr>
              <a:t>Automates data querying and report generation.</a:t>
            </a:r>
          </a:p>
          <a:p>
            <a:pPr marL="285750" indent="-285750">
              <a:buFont typeface="Arial"/>
              <a:buChar char="•"/>
            </a:pPr>
            <a:r>
              <a:rPr lang="en-US" b="1" dirty="0">
                <a:ea typeface="+mn-lt"/>
                <a:cs typeface="+mn-lt"/>
              </a:rPr>
              <a:t>Business Impact</a:t>
            </a:r>
            <a:r>
              <a:rPr lang="en-US" dirty="0">
                <a:ea typeface="+mn-lt"/>
                <a:cs typeface="+mn-lt"/>
              </a:rPr>
              <a:t>:</a:t>
            </a:r>
            <a:endParaRPr lang="en-US" dirty="0"/>
          </a:p>
          <a:p>
            <a:pPr marL="560070" lvl="1" indent="-285750">
              <a:buFont typeface="Courier New"/>
              <a:buChar char="o"/>
            </a:pPr>
            <a:r>
              <a:rPr lang="en-US" dirty="0">
                <a:ea typeface="+mn-lt"/>
                <a:cs typeface="+mn-lt"/>
              </a:rPr>
              <a:t>Copilot - Streamlines the reporting process, making it accessible for non-technical users.</a:t>
            </a:r>
          </a:p>
          <a:p>
            <a:pPr marL="560070" lvl="1" indent="-285750">
              <a:buFont typeface="Courier New"/>
              <a:buChar char="o"/>
            </a:pPr>
            <a:r>
              <a:rPr lang="en-US" dirty="0">
                <a:ea typeface="+mn-lt"/>
                <a:cs typeface="+mn-lt"/>
              </a:rPr>
              <a:t>Reduces the reliance on developers for routine tasks.</a:t>
            </a:r>
          </a:p>
          <a:p>
            <a:pPr marL="560070" lvl="1" indent="-285750">
              <a:buFont typeface="Courier New"/>
              <a:buChar char="o"/>
            </a:pPr>
            <a:r>
              <a:rPr lang="en-US" dirty="0">
                <a:ea typeface="+mn-lt"/>
                <a:cs typeface="+mn-lt"/>
              </a:rPr>
              <a:t>Enhanced decision-making with data-driven insights.</a:t>
            </a:r>
          </a:p>
          <a:p>
            <a:pPr marL="560070" lvl="1" indent="-285750">
              <a:buFont typeface="Courier New"/>
              <a:buChar char="o"/>
            </a:pPr>
            <a:r>
              <a:rPr lang="en-US" dirty="0">
                <a:ea typeface="+mn-lt"/>
                <a:cs typeface="+mn-lt"/>
              </a:rPr>
              <a:t>Cost efficiency through reduced operational expenses.</a:t>
            </a:r>
          </a:p>
          <a:p>
            <a:pPr marL="560070" lvl="1" indent="-285750">
              <a:buFont typeface="Courier New"/>
              <a:buChar char="o"/>
            </a:pPr>
            <a:r>
              <a:rPr lang="en-US" dirty="0">
                <a:ea typeface="+mn-lt"/>
                <a:cs typeface="+mn-lt"/>
              </a:rPr>
              <a:t>Improved customer engagement and satisfaction.</a:t>
            </a:r>
          </a:p>
          <a:p>
            <a:pPr marL="560070" lvl="1" indent="-285750">
              <a:buFont typeface="Courier New"/>
              <a:buChar char="o"/>
            </a:pPr>
            <a:r>
              <a:rPr lang="en-US" dirty="0">
                <a:ea typeface="+mn-lt"/>
                <a:cs typeface="+mn-lt"/>
              </a:rPr>
              <a:t>Increased ROI through effective utilization of CRM data.</a:t>
            </a:r>
            <a:endParaRPr lang="en-US" dirty="0"/>
          </a:p>
          <a:p>
            <a:pPr marL="560070" lvl="1" indent="-285750">
              <a:buFont typeface="Courier New"/>
              <a:buChar char="o"/>
            </a:pPr>
            <a:endParaRPr lang="en-US" dirty="0"/>
          </a:p>
          <a:p>
            <a:pPr lvl="1"/>
            <a:endParaRPr lang="en-US" dirty="0"/>
          </a:p>
          <a:p>
            <a:endParaRPr lang="en-US" dirty="0"/>
          </a:p>
        </p:txBody>
      </p:sp>
      <p:pic>
        <p:nvPicPr>
          <p:cNvPr id="4" name="Picture 3" descr="A hand holding a light bulb&#10;&#10;Description automatically generated">
            <a:extLst>
              <a:ext uri="{FF2B5EF4-FFF2-40B4-BE49-F238E27FC236}">
                <a16:creationId xmlns:a16="http://schemas.microsoft.com/office/drawing/2014/main" id="{8D13FADF-5EE0-F1E1-4497-04D1E2C24EDA}"/>
              </a:ext>
            </a:extLst>
          </p:cNvPr>
          <p:cNvPicPr>
            <a:picLocks noChangeAspect="1"/>
          </p:cNvPicPr>
          <p:nvPr/>
        </p:nvPicPr>
        <p:blipFill>
          <a:blip r:embed="rId2"/>
          <a:stretch>
            <a:fillRect/>
          </a:stretch>
        </p:blipFill>
        <p:spPr>
          <a:xfrm>
            <a:off x="7314119" y="228878"/>
            <a:ext cx="1783511" cy="1783511"/>
          </a:xfrm>
          <a:prstGeom prst="rect">
            <a:avLst/>
          </a:prstGeom>
        </p:spPr>
      </p:pic>
      <p:pic>
        <p:nvPicPr>
          <p:cNvPr id="5" name="Image 0" descr="preencoded.png">
            <a:extLst>
              <a:ext uri="{FF2B5EF4-FFF2-40B4-BE49-F238E27FC236}">
                <a16:creationId xmlns:a16="http://schemas.microsoft.com/office/drawing/2014/main" id="{99FCFE5E-E1C1-6D43-8991-D628736F1B43}"/>
              </a:ext>
            </a:extLst>
          </p:cNvPr>
          <p:cNvPicPr>
            <a:picLocks noChangeAspect="1"/>
          </p:cNvPicPr>
          <p:nvPr/>
        </p:nvPicPr>
        <p:blipFill>
          <a:blip r:embed="rId3"/>
          <a:stretch>
            <a:fillRect/>
          </a:stretch>
        </p:blipFill>
        <p:spPr>
          <a:xfrm>
            <a:off x="0" y="0"/>
            <a:ext cx="4076649" cy="6858000"/>
          </a:xfrm>
          <a:prstGeom prst="rect">
            <a:avLst/>
          </a:prstGeom>
        </p:spPr>
      </p:pic>
    </p:spTree>
    <p:extLst>
      <p:ext uri="{BB962C8B-B14F-4D97-AF65-F5344CB8AC3E}">
        <p14:creationId xmlns:p14="http://schemas.microsoft.com/office/powerpoint/2010/main" val="2161478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899911" y="244699"/>
            <a:ext cx="10134600" cy="621471"/>
          </a:xfrm>
        </p:spPr>
        <p:txBody>
          <a:bodyPr/>
          <a:lstStyle/>
          <a:p>
            <a:r>
              <a:rPr lang="en-US">
                <a:ea typeface="+mj-lt"/>
                <a:cs typeface="+mj-lt"/>
              </a:rPr>
              <a:t>Value Proposition</a:t>
            </a:r>
            <a:endParaRPr lang="en-US" dirty="0"/>
          </a:p>
        </p:txBody>
      </p:sp>
      <p:graphicFrame>
        <p:nvGraphicFramePr>
          <p:cNvPr id="8" name="Content Placeholder 2">
            <a:extLst>
              <a:ext uri="{FF2B5EF4-FFF2-40B4-BE49-F238E27FC236}">
                <a16:creationId xmlns:a16="http://schemas.microsoft.com/office/drawing/2014/main" id="{E61402CD-EB17-54CF-EED9-9B0ED3FDD7D3}"/>
              </a:ext>
            </a:extLst>
          </p:cNvPr>
          <p:cNvGraphicFramePr>
            <a:graphicFrameLocks noGrp="1"/>
          </p:cNvGraphicFramePr>
          <p:nvPr>
            <p:ph idx="1"/>
            <p:extLst>
              <p:ext uri="{D42A27DB-BD31-4B8C-83A1-F6EECF244321}">
                <p14:modId xmlns:p14="http://schemas.microsoft.com/office/powerpoint/2010/main" val="2574018874"/>
              </p:ext>
            </p:extLst>
          </p:nvPr>
        </p:nvGraphicFramePr>
        <p:xfrm>
          <a:off x="423393" y="1585746"/>
          <a:ext cx="11411053" cy="50364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diagram of a company&#10;&#10;Description automatically generated">
            <a:extLst>
              <a:ext uri="{FF2B5EF4-FFF2-40B4-BE49-F238E27FC236}">
                <a16:creationId xmlns:a16="http://schemas.microsoft.com/office/drawing/2014/main" id="{0C167DC2-BADC-D647-BAF0-99F9937FA3B2}"/>
              </a:ext>
            </a:extLst>
          </p:cNvPr>
          <p:cNvPicPr/>
          <p:nvPr/>
        </p:nvPicPr>
        <p:blipFill>
          <a:blip r:embed="rId7">
            <a:extLst>
              <a:ext uri="{28A0092B-C50C-407E-A947-70E740481C1C}">
                <a14:useLocalDpi xmlns:a14="http://schemas.microsoft.com/office/drawing/2010/main" val="0"/>
              </a:ext>
            </a:extLst>
          </a:blip>
          <a:stretch>
            <a:fillRect/>
          </a:stretch>
        </p:blipFill>
        <p:spPr>
          <a:xfrm>
            <a:off x="9935308" y="165440"/>
            <a:ext cx="1998784" cy="1420306"/>
          </a:xfrm>
          <a:prstGeom prst="rect">
            <a:avLst/>
          </a:prstGeom>
        </p:spPr>
      </p:pic>
    </p:spTree>
    <p:extLst>
      <p:ext uri="{BB962C8B-B14F-4D97-AF65-F5344CB8AC3E}">
        <p14:creationId xmlns:p14="http://schemas.microsoft.com/office/powerpoint/2010/main" val="2805514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1028700" y="723900"/>
            <a:ext cx="10134600" cy="525351"/>
          </a:xfrm>
        </p:spPr>
        <p:txBody>
          <a:bodyPr>
            <a:normAutofit fontScale="90000"/>
          </a:bodyPr>
          <a:lstStyle/>
          <a:p>
            <a:r>
              <a:rPr lang="en-US" dirty="0">
                <a:ea typeface="+mj-lt"/>
                <a:cs typeface="+mj-lt"/>
              </a:rPr>
              <a:t>System Architecture Diagram</a:t>
            </a:r>
            <a:endParaRPr lang="en-US" dirty="0"/>
          </a:p>
        </p:txBody>
      </p:sp>
      <p:pic>
        <p:nvPicPr>
          <p:cNvPr id="32" name="Picture 31" descr="A drawing of a phone with text and a question and a crown&#10;&#10;Description automatically generated">
            <a:extLst>
              <a:ext uri="{FF2B5EF4-FFF2-40B4-BE49-F238E27FC236}">
                <a16:creationId xmlns:a16="http://schemas.microsoft.com/office/drawing/2014/main" id="{53D5B114-1E26-F045-87DA-FE8DC111BC22}"/>
              </a:ext>
            </a:extLst>
          </p:cNvPr>
          <p:cNvPicPr>
            <a:picLocks noChangeAspect="1"/>
          </p:cNvPicPr>
          <p:nvPr/>
        </p:nvPicPr>
        <p:blipFill>
          <a:blip r:embed="rId2"/>
          <a:stretch>
            <a:fillRect/>
          </a:stretch>
        </p:blipFill>
        <p:spPr>
          <a:xfrm>
            <a:off x="1028700" y="1249250"/>
            <a:ext cx="9171368" cy="4484799"/>
          </a:xfrm>
          <a:prstGeom prst="rect">
            <a:avLst/>
          </a:prstGeom>
        </p:spPr>
      </p:pic>
    </p:spTree>
    <p:extLst>
      <p:ext uri="{BB962C8B-B14F-4D97-AF65-F5344CB8AC3E}">
        <p14:creationId xmlns:p14="http://schemas.microsoft.com/office/powerpoint/2010/main" val="443527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1028700" y="723900"/>
            <a:ext cx="10134600" cy="525351"/>
          </a:xfrm>
        </p:spPr>
        <p:txBody>
          <a:bodyPr>
            <a:normAutofit fontScale="90000"/>
          </a:bodyPr>
          <a:lstStyle/>
          <a:p>
            <a:r>
              <a:rPr lang="en-US">
                <a:ea typeface="+mj-lt"/>
                <a:cs typeface="+mj-lt"/>
              </a:rPr>
              <a:t>System Architecture Diagram</a:t>
            </a:r>
            <a:endParaRPr lang="en-US" dirty="0"/>
          </a:p>
        </p:txBody>
      </p:sp>
      <p:pic>
        <p:nvPicPr>
          <p:cNvPr id="15" name="Content Placeholder 14" descr="A diagram of a software flowchart&#10;&#10;Description automatically generated">
            <a:extLst>
              <a:ext uri="{FF2B5EF4-FFF2-40B4-BE49-F238E27FC236}">
                <a16:creationId xmlns:a16="http://schemas.microsoft.com/office/drawing/2014/main" id="{77C0E8A6-3ACB-644F-830F-1E2887D55F46}"/>
              </a:ext>
            </a:extLst>
          </p:cNvPr>
          <p:cNvPicPr>
            <a:picLocks noGrp="1" noChangeAspect="1"/>
          </p:cNvPicPr>
          <p:nvPr>
            <p:ph idx="1"/>
          </p:nvPr>
        </p:nvPicPr>
        <p:blipFill>
          <a:blip r:embed="rId2"/>
          <a:stretch>
            <a:fillRect/>
          </a:stretch>
        </p:blipFill>
        <p:spPr>
          <a:xfrm>
            <a:off x="1028701" y="1249251"/>
            <a:ext cx="10977518" cy="5456349"/>
          </a:xfrm>
        </p:spPr>
      </p:pic>
    </p:spTree>
    <p:extLst>
      <p:ext uri="{BB962C8B-B14F-4D97-AF65-F5344CB8AC3E}">
        <p14:creationId xmlns:p14="http://schemas.microsoft.com/office/powerpoint/2010/main" val="2675281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3756454" y="723900"/>
            <a:ext cx="7406846" cy="1288489"/>
          </a:xfrm>
        </p:spPr>
        <p:txBody>
          <a:bodyPr/>
          <a:lstStyle/>
          <a:p>
            <a:r>
              <a:rPr lang="en-US" dirty="0">
                <a:ea typeface="+mj-lt"/>
                <a:cs typeface="+mj-lt"/>
              </a:rPr>
              <a:t>Research Methodology</a:t>
            </a:r>
            <a:endParaRPr lang="en-US" dirty="0"/>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3756454" y="2161903"/>
            <a:ext cx="8130746" cy="3969342"/>
          </a:xfrm>
        </p:spPr>
        <p:txBody>
          <a:bodyPr vert="horz" lIns="91440" tIns="45720" rIns="91440" bIns="45720" rtlCol="0" anchor="t">
            <a:normAutofit fontScale="92500"/>
          </a:bodyPr>
          <a:lstStyle/>
          <a:p>
            <a:pPr marL="285750" indent="-285750">
              <a:buFont typeface="Arial"/>
              <a:buChar char="•"/>
            </a:pPr>
            <a:r>
              <a:rPr lang="en-US" dirty="0">
                <a:ea typeface="+mn-lt"/>
                <a:cs typeface="+mn-lt"/>
              </a:rPr>
              <a:t>The research methodology details the approach used for data collection, software tools utilized, and the rationale behind choosing the sampling method.</a:t>
            </a:r>
            <a:endParaRPr lang="en-US" b="1" dirty="0">
              <a:ea typeface="+mn-lt"/>
              <a:cs typeface="+mn-lt"/>
            </a:endParaRPr>
          </a:p>
          <a:p>
            <a:pPr marL="285750" indent="-285750">
              <a:buFont typeface="Arial"/>
              <a:buChar char="•"/>
            </a:pPr>
            <a:endParaRPr lang="en-US" dirty="0">
              <a:ea typeface="+mn-lt"/>
              <a:cs typeface="+mn-lt"/>
            </a:endParaRPr>
          </a:p>
          <a:p>
            <a:r>
              <a:rPr lang="en-US" b="1" dirty="0">
                <a:ea typeface="+mn-lt"/>
                <a:cs typeface="+mn-lt"/>
              </a:rPr>
              <a:t>Sampling Method</a:t>
            </a:r>
            <a:r>
              <a:rPr lang="en-US" dirty="0">
                <a:ea typeface="+mn-lt"/>
                <a:cs typeface="+mn-lt"/>
              </a:rPr>
              <a:t>: Secondary data from a database like CRM data was used to simulate real-world scenarios.</a:t>
            </a:r>
          </a:p>
          <a:p>
            <a:r>
              <a:rPr lang="en-US" b="1" dirty="0">
                <a:ea typeface="+mn-lt"/>
                <a:cs typeface="+mn-lt"/>
              </a:rPr>
              <a:t>Tools and Software</a:t>
            </a:r>
            <a:r>
              <a:rPr lang="en-US" dirty="0">
                <a:ea typeface="+mn-lt"/>
                <a:cs typeface="+mn-lt"/>
              </a:rPr>
              <a:t>:</a:t>
            </a:r>
            <a:endParaRPr lang="en-US" dirty="0"/>
          </a:p>
          <a:p>
            <a:pPr lvl="1" indent="0">
              <a:buFont typeface="Courier New"/>
              <a:buChar char="o"/>
            </a:pPr>
            <a:r>
              <a:rPr lang="en-US" dirty="0">
                <a:ea typeface="+mn-lt"/>
                <a:cs typeface="+mn-lt"/>
              </a:rPr>
              <a:t>Python and SQL for backend data manipulation.</a:t>
            </a:r>
            <a:endParaRPr lang="en-US" dirty="0"/>
          </a:p>
          <a:p>
            <a:pPr lvl="1" indent="0">
              <a:buFont typeface="Courier New"/>
              <a:buChar char="o"/>
            </a:pPr>
            <a:r>
              <a:rPr lang="en-US" dirty="0">
                <a:ea typeface="+mn-lt"/>
                <a:cs typeface="+mn-lt"/>
              </a:rPr>
              <a:t>Generative AI models for query understanding and response generation.</a:t>
            </a:r>
            <a:endParaRPr lang="en-US" dirty="0"/>
          </a:p>
          <a:p>
            <a:r>
              <a:rPr lang="en-US" b="1" dirty="0">
                <a:ea typeface="+mn-lt"/>
                <a:cs typeface="+mn-lt"/>
              </a:rPr>
              <a:t>Questionnaire Design</a:t>
            </a:r>
            <a:r>
              <a:rPr lang="en-US" dirty="0">
                <a:ea typeface="+mn-lt"/>
                <a:cs typeface="+mn-lt"/>
              </a:rPr>
              <a:t>: Focused on gathering insights into key limitations of existing CRM systems and potential improvements.</a:t>
            </a:r>
            <a:endParaRPr lang="en-US" dirty="0"/>
          </a:p>
          <a:p>
            <a:pPr marL="285750" indent="-285750">
              <a:buFont typeface="Arial"/>
              <a:buChar char="•"/>
            </a:pPr>
            <a:endParaRPr lang="en-US" dirty="0">
              <a:ea typeface="+mn-lt"/>
              <a:cs typeface="+mn-lt"/>
            </a:endParaRPr>
          </a:p>
        </p:txBody>
      </p:sp>
      <p:pic>
        <p:nvPicPr>
          <p:cNvPr id="6" name="Image 0" descr="preencoded.png">
            <a:extLst>
              <a:ext uri="{FF2B5EF4-FFF2-40B4-BE49-F238E27FC236}">
                <a16:creationId xmlns:a16="http://schemas.microsoft.com/office/drawing/2014/main" id="{F663A42E-C3A0-B541-A134-019F8E28989D}"/>
              </a:ext>
            </a:extLst>
          </p:cNvPr>
          <p:cNvPicPr>
            <a:picLocks noChangeAspect="1"/>
          </p:cNvPicPr>
          <p:nvPr/>
        </p:nvPicPr>
        <p:blipFill>
          <a:blip r:embed="rId2"/>
          <a:stretch>
            <a:fillRect/>
          </a:stretch>
        </p:blipFill>
        <p:spPr>
          <a:xfrm>
            <a:off x="0" y="0"/>
            <a:ext cx="3553980" cy="6858000"/>
          </a:xfrm>
          <a:prstGeom prst="rect">
            <a:avLst/>
          </a:prstGeom>
        </p:spPr>
      </p:pic>
    </p:spTree>
    <p:extLst>
      <p:ext uri="{BB962C8B-B14F-4D97-AF65-F5344CB8AC3E}">
        <p14:creationId xmlns:p14="http://schemas.microsoft.com/office/powerpoint/2010/main" val="1561391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EB0E-1248-0CDC-89A4-5C0078EF55F0}"/>
              </a:ext>
            </a:extLst>
          </p:cNvPr>
          <p:cNvSpPr>
            <a:spLocks noGrp="1"/>
          </p:cNvSpPr>
          <p:nvPr>
            <p:ph type="title"/>
          </p:nvPr>
        </p:nvSpPr>
        <p:spPr>
          <a:xfrm>
            <a:off x="3540259" y="377383"/>
            <a:ext cx="8329356" cy="698744"/>
          </a:xfrm>
        </p:spPr>
        <p:txBody>
          <a:bodyPr>
            <a:normAutofit fontScale="90000"/>
          </a:bodyPr>
          <a:lstStyle/>
          <a:p>
            <a:r>
              <a:rPr lang="en-IN" dirty="0"/>
              <a:t>Key Benefits of Implementing Generative AI in CRM</a:t>
            </a:r>
            <a:endParaRPr lang="en-US" dirty="0"/>
          </a:p>
        </p:txBody>
      </p:sp>
      <p:sp>
        <p:nvSpPr>
          <p:cNvPr id="3" name="Content Placeholder 2">
            <a:extLst>
              <a:ext uri="{FF2B5EF4-FFF2-40B4-BE49-F238E27FC236}">
                <a16:creationId xmlns:a16="http://schemas.microsoft.com/office/drawing/2014/main" id="{27D4BBA9-356E-ADD8-1E4E-7D6167D1A2F9}"/>
              </a:ext>
            </a:extLst>
          </p:cNvPr>
          <p:cNvSpPr>
            <a:spLocks noGrp="1"/>
          </p:cNvSpPr>
          <p:nvPr>
            <p:ph idx="1"/>
          </p:nvPr>
        </p:nvSpPr>
        <p:spPr>
          <a:xfrm>
            <a:off x="3756454" y="1170229"/>
            <a:ext cx="8113161" cy="5310387"/>
          </a:xfrm>
        </p:spPr>
        <p:txBody>
          <a:bodyPr vert="horz" lIns="91440" tIns="45720" rIns="91440" bIns="45720" rtlCol="0" anchor="t">
            <a:normAutofit fontScale="92500" lnSpcReduction="10000"/>
          </a:bodyPr>
          <a:lstStyle/>
          <a:p>
            <a:pPr marL="342900" lvl="0" indent="-342900">
              <a:lnSpc>
                <a:spcPct val="107000"/>
              </a:lnSpc>
              <a:spcAft>
                <a:spcPts val="8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Return on investment (ROI)</a:t>
            </a:r>
            <a:endParaRPr lang="en-IN" dirty="0">
              <a:effectLst/>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100" dirty="0">
                <a:ea typeface="+mn-lt"/>
                <a:cs typeface="+mn-lt"/>
              </a:rPr>
              <a:t>Cost savings from reduced developer hours.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100" dirty="0">
                <a:ea typeface="+mn-lt"/>
                <a:cs typeface="+mn-lt"/>
              </a:rPr>
              <a:t>Increased productivity and faster decision-making.</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100" dirty="0">
                <a:ea typeface="+mn-lt"/>
                <a:cs typeface="+mn-lt"/>
              </a:rPr>
              <a:t>Potential revenue growth from improved customer insights.</a:t>
            </a:r>
          </a:p>
          <a:p>
            <a:pPr marL="342900" indent="-342900">
              <a:lnSpc>
                <a:spcPct val="107000"/>
              </a:lnSpc>
              <a:spcAft>
                <a:spcPts val="800"/>
              </a:spcAft>
              <a:buFont typeface="+mj-lt"/>
              <a:buAutoNum type="arabicPeriod"/>
              <a:tabLst>
                <a:tab pos="457200" algn="l"/>
              </a:tabLst>
            </a:pPr>
            <a:r>
              <a:rPr lang="en-IN" sz="1800" b="1" dirty="0">
                <a:latin typeface="Times New Roman" panose="02020603050405020304" pitchFamily="18" charset="0"/>
                <a:cs typeface="Times New Roman" panose="02020603050405020304" pitchFamily="18" charset="0"/>
              </a:rPr>
              <a:t>Enhance customer relationship management and satisfaction</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800" dirty="0">
                <a:ea typeface="+mn-lt"/>
                <a:cs typeface="+mn-lt"/>
              </a:rPr>
              <a:t>Personalized and timely reports for better customer insights.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800" dirty="0">
                <a:ea typeface="+mn-lt"/>
                <a:cs typeface="+mn-lt"/>
              </a:rPr>
              <a:t>Faster response times to customer queries.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800" dirty="0">
                <a:ea typeface="+mn-lt"/>
                <a:cs typeface="+mn-lt"/>
              </a:rPr>
              <a:t>Improved customer engagement through data-driven strategies.</a:t>
            </a:r>
            <a:endParaRPr lang="en-IN" sz="1800" b="1" dirty="0">
              <a:latin typeface="Times New Roman" panose="02020603050405020304" pitchFamily="18" charset="0"/>
              <a:cs typeface="Times New Roman" panose="02020603050405020304" pitchFamily="18" charset="0"/>
            </a:endParaRPr>
          </a:p>
          <a:p>
            <a:pPr marL="342900" indent="-342900">
              <a:lnSpc>
                <a:spcPct val="107000"/>
              </a:lnSpc>
              <a:spcAft>
                <a:spcPts val="8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Competitive advantages</a:t>
            </a:r>
            <a:endParaRPr lang="en-IN" dirty="0">
              <a:effectLst/>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dirty="0">
                <a:ea typeface="+mn-lt"/>
                <a:cs typeface="+mn-lt"/>
              </a:rPr>
              <a:t>Differentiation through advanced technology adoption.</a:t>
            </a:r>
          </a:p>
          <a:p>
            <a:pPr marL="742950" lvl="1" indent="-285750">
              <a:lnSpc>
                <a:spcPct val="107000"/>
              </a:lnSpc>
              <a:spcAft>
                <a:spcPts val="800"/>
              </a:spcAft>
              <a:buSzPts val="1000"/>
              <a:buFont typeface="Courier New" panose="02070309020205020404" pitchFamily="49" charset="0"/>
              <a:buChar char="o"/>
              <a:tabLst>
                <a:tab pos="914400" algn="l"/>
              </a:tabLst>
            </a:pPr>
            <a:r>
              <a:rPr lang="en-IN" dirty="0">
                <a:ea typeface="+mn-lt"/>
                <a:cs typeface="+mn-lt"/>
              </a:rPr>
              <a:t>Enhanced data analytics capabilities.</a:t>
            </a:r>
          </a:p>
          <a:p>
            <a:pPr marL="742950" lvl="1" indent="-285750">
              <a:lnSpc>
                <a:spcPct val="107000"/>
              </a:lnSpc>
              <a:spcAft>
                <a:spcPts val="800"/>
              </a:spcAft>
              <a:buSzPts val="1000"/>
              <a:buFont typeface="Courier New" panose="02070309020205020404" pitchFamily="49" charset="0"/>
              <a:buChar char="o"/>
              <a:tabLst>
                <a:tab pos="914400" algn="l"/>
              </a:tabLst>
            </a:pPr>
            <a:r>
              <a:rPr lang="en-IN" dirty="0">
                <a:ea typeface="+mn-lt"/>
                <a:cs typeface="+mn-lt"/>
              </a:rPr>
              <a:t>Ability to quickly adapt to market changes with real-time insights.</a:t>
            </a:r>
          </a:p>
          <a:p>
            <a:pPr marL="342900" indent="-342900">
              <a:lnSpc>
                <a:spcPct val="107000"/>
              </a:lnSpc>
              <a:spcAft>
                <a:spcPts val="800"/>
              </a:spcAft>
              <a:buFont typeface="+mj-lt"/>
              <a:buAutoNum type="arabicPeriod"/>
              <a:tabLst>
                <a:tab pos="457200" algn="l"/>
              </a:tabLs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endParaRPr lang="en-IN" sz="2100" dirty="0">
              <a:ea typeface="+mn-lt"/>
              <a:cs typeface="+mn-lt"/>
            </a:endParaRPr>
          </a:p>
          <a:p>
            <a:pPr marL="617220" lvl="1" indent="-342900">
              <a:lnSpc>
                <a:spcPct val="107000"/>
              </a:lnSpc>
              <a:spcAft>
                <a:spcPts val="800"/>
              </a:spcAft>
              <a:buFont typeface="+mj-lt"/>
              <a:buAutoNum type="arabicPeriod"/>
              <a:tabLst>
                <a:tab pos="457200" algn="l"/>
              </a:tabLst>
            </a:pPr>
            <a:endParaRPr lang="en-IN" sz="1600" b="1" dirty="0">
              <a:latin typeface="Times New Roman" panose="02020603050405020304" pitchFamily="18" charset="0"/>
              <a:cs typeface="Times New Roman" panose="02020603050405020304" pitchFamily="18" charset="0"/>
            </a:endParaRPr>
          </a:p>
          <a:p>
            <a:pPr marL="285750" indent="-285750">
              <a:buFont typeface="Arial"/>
              <a:buChar char="•"/>
            </a:pPr>
            <a:endParaRPr lang="en-US" dirty="0">
              <a:ea typeface="+mn-lt"/>
              <a:cs typeface="+mn-lt"/>
            </a:endParaRPr>
          </a:p>
        </p:txBody>
      </p:sp>
      <p:pic>
        <p:nvPicPr>
          <p:cNvPr id="6" name="Image 0" descr="preencoded.png">
            <a:extLst>
              <a:ext uri="{FF2B5EF4-FFF2-40B4-BE49-F238E27FC236}">
                <a16:creationId xmlns:a16="http://schemas.microsoft.com/office/drawing/2014/main" id="{9ED61937-633E-2C4B-B491-0F35A7656C33}"/>
              </a:ext>
            </a:extLst>
          </p:cNvPr>
          <p:cNvPicPr>
            <a:picLocks noChangeAspect="1"/>
          </p:cNvPicPr>
          <p:nvPr/>
        </p:nvPicPr>
        <p:blipFill>
          <a:blip r:embed="rId2"/>
          <a:stretch>
            <a:fillRect/>
          </a:stretch>
        </p:blipFill>
        <p:spPr>
          <a:xfrm>
            <a:off x="0" y="0"/>
            <a:ext cx="3540258" cy="6858000"/>
          </a:xfrm>
          <a:prstGeom prst="rect">
            <a:avLst/>
          </a:prstGeom>
        </p:spPr>
      </p:pic>
    </p:spTree>
    <p:extLst>
      <p:ext uri="{BB962C8B-B14F-4D97-AF65-F5344CB8AC3E}">
        <p14:creationId xmlns:p14="http://schemas.microsoft.com/office/powerpoint/2010/main" val="1798660368"/>
      </p:ext>
    </p:extLst>
  </p:cSld>
  <p:clrMapOvr>
    <a:masterClrMapping/>
  </p:clrMapOvr>
</p:sld>
</file>

<file path=ppt/theme/theme1.xml><?xml version="1.0" encoding="utf-8"?>
<a:theme xmlns:a="http://schemas.openxmlformats.org/drawingml/2006/main" name="AdornVTI">
  <a:themeElements>
    <a:clrScheme name="AnalogousFromLightSeed_2SEEDS">
      <a:dk1>
        <a:srgbClr val="000000"/>
      </a:dk1>
      <a:lt1>
        <a:srgbClr val="FFFFFF"/>
      </a:lt1>
      <a:dk2>
        <a:srgbClr val="412429"/>
      </a:dk2>
      <a:lt2>
        <a:srgbClr val="E2E8E7"/>
      </a:lt2>
      <a:accent1>
        <a:srgbClr val="BB7E89"/>
      </a:accent1>
      <a:accent2>
        <a:srgbClr val="C795B3"/>
      </a:accent2>
      <a:accent3>
        <a:srgbClr val="C49B8F"/>
      </a:accent3>
      <a:accent4>
        <a:srgbClr val="75ADA1"/>
      </a:accent4>
      <a:accent5>
        <a:srgbClr val="7AA9B5"/>
      </a:accent5>
      <a:accent6>
        <a:srgbClr val="7E95BB"/>
      </a:accent6>
      <a:hlink>
        <a:srgbClr val="568E84"/>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{32280282-141E-D443-A801-F73814241483}tf10001071_mac</Template>
  <TotalTime>102</TotalTime>
  <Words>1008</Words>
  <Application>Microsoft Macintosh PowerPoint</Application>
  <PresentationFormat>Widescreen</PresentationFormat>
  <Paragraphs>107</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Bembo</vt:lpstr>
      <vt:lpstr>Calibri</vt:lpstr>
      <vt:lpstr>Courier New</vt:lpstr>
      <vt:lpstr>Courier New,monospace</vt:lpstr>
      <vt:lpstr>Times New Roman</vt:lpstr>
      <vt:lpstr>AdornVTI</vt:lpstr>
      <vt:lpstr>  Transforming reporting efficiency: Cutting costs and time by  minimizing developer reliance using generative AI in CRM  </vt:lpstr>
      <vt:lpstr>Introduction</vt:lpstr>
      <vt:lpstr>Business Problem</vt:lpstr>
      <vt:lpstr>Proposed Solution</vt:lpstr>
      <vt:lpstr>Value Proposition</vt:lpstr>
      <vt:lpstr>System Architecture Diagram</vt:lpstr>
      <vt:lpstr>System Architecture Diagram</vt:lpstr>
      <vt:lpstr>Research Methodology</vt:lpstr>
      <vt:lpstr>Key Benefits of Implementing Generative AI in CRM</vt:lpstr>
      <vt:lpstr>Key Benefits of Implementing Generative AI in CRM</vt:lpstr>
      <vt:lpstr>Drawbacks</vt:lpstr>
      <vt:lpstr>Conclusion &amp; 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Transforming reporting efficiency: Cutting costs and time by  minimizing developer reliance using generative AI in CRM  </dc:title>
  <dc:creator>FNU LNU</dc:creator>
  <cp:lastModifiedBy>FNU LNU</cp:lastModifiedBy>
  <cp:revision>18</cp:revision>
  <dcterms:created xsi:type="dcterms:W3CDTF">2024-10-03T03:14:31Z</dcterms:created>
  <dcterms:modified xsi:type="dcterms:W3CDTF">2024-10-05T18:02:56Z</dcterms:modified>
</cp:coreProperties>
</file>

<file path=docProps/thumbnail.jpeg>
</file>